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80" r:id="rId2"/>
    <p:sldId id="256" r:id="rId3"/>
    <p:sldId id="257" r:id="rId4"/>
    <p:sldId id="282" r:id="rId5"/>
    <p:sldId id="258" r:id="rId6"/>
    <p:sldId id="261" r:id="rId7"/>
    <p:sldId id="259" r:id="rId8"/>
    <p:sldId id="276" r:id="rId9"/>
    <p:sldId id="262" r:id="rId10"/>
    <p:sldId id="263" r:id="rId11"/>
    <p:sldId id="264" r:id="rId12"/>
    <p:sldId id="265" r:id="rId13"/>
    <p:sldId id="266" r:id="rId14"/>
    <p:sldId id="267" r:id="rId15"/>
    <p:sldId id="281" r:id="rId16"/>
    <p:sldId id="277" r:id="rId17"/>
    <p:sldId id="268" r:id="rId18"/>
    <p:sldId id="270" r:id="rId19"/>
    <p:sldId id="271" r:id="rId20"/>
    <p:sldId id="269" r:id="rId21"/>
    <p:sldId id="272" r:id="rId22"/>
    <p:sldId id="273" r:id="rId23"/>
    <p:sldId id="274" r:id="rId24"/>
    <p:sldId id="275" r:id="rId25"/>
    <p:sldId id="278" r:id="rId26"/>
    <p:sldId id="283" r:id="rId27"/>
    <p:sldId id="279" r:id="rId28"/>
    <p:sldId id="286" r:id="rId29"/>
    <p:sldId id="287" r:id="rId30"/>
    <p:sldId id="285" r:id="rId31"/>
    <p:sldId id="288" r:id="rId32"/>
    <p:sldId id="284" r:id="rId33"/>
    <p:sldId id="289" r:id="rId34"/>
    <p:sldId id="291" r:id="rId3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ummary Section" id="{471EB4EC-5993-4123-B684-F03E6F2B5150}">
          <p14:sldIdLst>
            <p14:sldId id="280"/>
          </p14:sldIdLst>
        </p14:section>
        <p14:section name="Digital Tools for Reading &amp; Writing" id="{C48A05A9-9577-4978-93C2-08142817E6D5}">
          <p14:sldIdLst>
            <p14:sldId id="256"/>
            <p14:sldId id="257"/>
            <p14:sldId id="282"/>
            <p14:sldId id="258"/>
            <p14:sldId id="261"/>
            <p14:sldId id="259"/>
          </p14:sldIdLst>
        </p14:section>
        <p14:section name="Content &amp; Research" id="{08BB0EF5-7D8A-47B7-826B-00E9339AED31}">
          <p14:sldIdLst>
            <p14:sldId id="276"/>
            <p14:sldId id="262"/>
            <p14:sldId id="263"/>
            <p14:sldId id="264"/>
            <p14:sldId id="265"/>
            <p14:sldId id="266"/>
            <p14:sldId id="267"/>
            <p14:sldId id="281"/>
          </p14:sldIdLst>
        </p14:section>
        <p14:section name="Study &amp; Assessment" id="{0B616411-27D2-4009-9D22-A6929DE3479F}">
          <p14:sldIdLst>
            <p14:sldId id="277"/>
            <p14:sldId id="268"/>
            <p14:sldId id="270"/>
            <p14:sldId id="271"/>
            <p14:sldId id="269"/>
            <p14:sldId id="272"/>
            <p14:sldId id="273"/>
            <p14:sldId id="274"/>
            <p14:sldId id="275"/>
          </p14:sldIdLst>
        </p14:section>
        <p14:section name="Creation &amp; Collaboration" id="{FE3D0BFC-2FF0-4344-B79E-FE4D1AE14081}">
          <p14:sldIdLst>
            <p14:sldId id="278"/>
            <p14:sldId id="283"/>
            <p14:sldId id="279"/>
            <p14:sldId id="286"/>
            <p14:sldId id="287"/>
            <p14:sldId id="285"/>
            <p14:sldId id="288"/>
            <p14:sldId id="284"/>
            <p14:sldId id="289"/>
            <p14:sldId id="29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57" d="100"/>
          <a:sy n="57" d="100"/>
        </p:scale>
        <p:origin x="101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76EB9D5-7E1A-4433-8B21-2237CC26FA2C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A19-B9D6-4696-A74D-9FEF900C8B6A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5100-39B0-4914-BBD6-34F267582565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F837-FEDB-44F2-8FB5-4F56FC548A33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EC2AB55-62C0-407E-B706-C907B44B0BFC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B33F-FEF5-4E73-A5F9-307689FE77C6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5FA4-F0B8-4D71-BC92-932E3A1502F8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9F80-C2CE-4D6A-80E4-D3515AD92BC6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220E-EF40-477E-B84C-637FC7CE78DB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8D63-E026-4E54-B301-C824E1BD14F3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C423185-9573-406A-8068-0AB4F2335019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C5516DA-9D86-4E1E-A623-C11F9F74EB59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image" Target="../media/image4.png"/><Relationship Id="rId7" Type="http://schemas.openxmlformats.org/officeDocument/2006/relationships/slide" Target="slide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slide" Target="slide2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sks.sirs.com/webapp/issues-researcher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mmonlit.org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utenberg.org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shakespeare.mit.edu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olger.edu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librivox.org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kahoot.com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quizlet.com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b.socrative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ocabulary.com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flipgrid.com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olleverywhere.com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noredink.zendesk.com/hc/en-us/articles/115003615523-How-do-I-get-started-using-NoRedInk-" TargetMode="Externa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oredink.com/" TargetMode="Externa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rrudebusch.weebly.com/" TargetMode="External"/><Relationship Id="rId2" Type="http://schemas.openxmlformats.org/officeDocument/2006/relationships/hyperlink" Target="https://www.weebly.com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logger.com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slides/about/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prezi.com/pddktvfv1man/navigating-the-flipped-classroom/" TargetMode="External"/><Relationship Id="rId2" Type="http://schemas.openxmlformats.org/officeDocument/2006/relationships/hyperlink" Target="https://prezi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hyperlink" Target="https://docs.google.com/drawings/d/1qv48CaqPGM5PDzm3uEPj6mxfc5kgjFjV9XVA4lJFCVI/edit?usp=sharing" TargetMode="External"/><Relationship Id="rId3" Type="http://schemas.openxmlformats.org/officeDocument/2006/relationships/hyperlink" Target="https://docs.google.com/drawings/d/1Qf_ROJXLcfotx6EjG2V6rSeL5BYTfZR02y_hPAjcYzA/edit?usp=sharing" TargetMode="External"/><Relationship Id="rId7" Type="http://schemas.openxmlformats.org/officeDocument/2006/relationships/hyperlink" Target="https://docs.google.com/drawings/d/1rhkVX6j6gL_F0XCnDrp7lDGvMw2M1b3xjpzZ5HDmY-k/edit?usp=sharing" TargetMode="External"/><Relationship Id="rId2" Type="http://schemas.openxmlformats.org/officeDocument/2006/relationships/hyperlink" Target="https://docs.google.com/drawing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cs.google.com/drawings/d/1tqWicPu587uBYl3dIFXQajkKFsHu3A4DTsZGDwnmDYg/edit?usp=sharing" TargetMode="External"/><Relationship Id="rId5" Type="http://schemas.openxmlformats.org/officeDocument/2006/relationships/hyperlink" Target="https://docs.google.com/drawings/d/1yWujrTTnoyFo0bEDUqA7HsHgVfN7cqPAoc-8-qX7BuQ/edit?usp=sharing" TargetMode="External"/><Relationship Id="rId4" Type="http://schemas.openxmlformats.org/officeDocument/2006/relationships/hyperlink" Target="https://docs.google.com/drawings/d/1uaKisQIYjx8_WLojGYpNN2q2Y2EVRsnUA8sttni6ggk/edit?usp=sharing" TargetMode="External"/><Relationship Id="rId9" Type="http://schemas.openxmlformats.org/officeDocument/2006/relationships/hyperlink" Target="https://docs.google.com/drawings/d/1lrziZRFAxLb3g6vuNwnJ5x13nFKtieTqm2kEc7qzklE/edit?usp=sharing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infograph.venngage.com/templates" TargetMode="External"/><Relationship Id="rId2" Type="http://schemas.openxmlformats.org/officeDocument/2006/relationships/hyperlink" Target="https://venngage.com/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EX7X7ptqyige6CFvhJkxdnf1c-rJljb5ZMOmq6Pgr8c/edit?usp=sharing" TargetMode="External"/><Relationship Id="rId2" Type="http://schemas.openxmlformats.org/officeDocument/2006/relationships/hyperlink" Target="https://docs.google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cs.google.com/document/d/1iiewpK8j3NAudvJWO3C4JDj4xXnacC8q9X6tsEDoYQM/edit?usp=sharing" TargetMode="External"/><Relationship Id="rId5" Type="http://schemas.openxmlformats.org/officeDocument/2006/relationships/hyperlink" Target="https://docs.google.com/document/d/1KKLwAWlpqfZqOHMVj4gA0zX1DwEtKDAQjWdEIOsads8/edit?usp=sharing" TargetMode="External"/><Relationship Id="rId4" Type="http://schemas.openxmlformats.org/officeDocument/2006/relationships/hyperlink" Target="https://docs.google.com/document/d/1fYuqhNz9VnEto2rg7HWjXJjcNJw0GwCBhgDpAhsELbw/edit?usp=sharing" TargetMode="Externa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api.socrative.com/rc/pKkGQx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pi.socrative.com/rc/gwvzhr" TargetMode="External"/><Relationship Id="rId2" Type="http://schemas.openxmlformats.org/officeDocument/2006/relationships/hyperlink" Target="http://mrrudebusch.weebl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rrudebusch.weebly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13" Type="http://schemas.openxmlformats.org/officeDocument/2006/relationships/slide" Target="slide21.xml"/><Relationship Id="rId18" Type="http://schemas.openxmlformats.org/officeDocument/2006/relationships/slide" Target="slide26.xml"/><Relationship Id="rId3" Type="http://schemas.openxmlformats.org/officeDocument/2006/relationships/slide" Target="slide10.xml"/><Relationship Id="rId21" Type="http://schemas.openxmlformats.org/officeDocument/2006/relationships/slide" Target="slide32.xml"/><Relationship Id="rId7" Type="http://schemas.openxmlformats.org/officeDocument/2006/relationships/slide" Target="slide14.xml"/><Relationship Id="rId12" Type="http://schemas.openxmlformats.org/officeDocument/2006/relationships/slide" Target="slide20.xml"/><Relationship Id="rId17" Type="http://schemas.openxmlformats.org/officeDocument/2006/relationships/slide" Target="slide27.xml"/><Relationship Id="rId2" Type="http://schemas.openxmlformats.org/officeDocument/2006/relationships/slide" Target="slide9.xml"/><Relationship Id="rId16" Type="http://schemas.openxmlformats.org/officeDocument/2006/relationships/slide" Target="slide24.xml"/><Relationship Id="rId20" Type="http://schemas.openxmlformats.org/officeDocument/2006/relationships/slide" Target="slide2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3.xml"/><Relationship Id="rId11" Type="http://schemas.openxmlformats.org/officeDocument/2006/relationships/slide" Target="slide19.xml"/><Relationship Id="rId5" Type="http://schemas.openxmlformats.org/officeDocument/2006/relationships/slide" Target="slide12.xml"/><Relationship Id="rId15" Type="http://schemas.openxmlformats.org/officeDocument/2006/relationships/slide" Target="slide23.xml"/><Relationship Id="rId23" Type="http://schemas.openxmlformats.org/officeDocument/2006/relationships/slide" Target="slide28.xml"/><Relationship Id="rId10" Type="http://schemas.openxmlformats.org/officeDocument/2006/relationships/slide" Target="slide18.xml"/><Relationship Id="rId19" Type="http://schemas.openxmlformats.org/officeDocument/2006/relationships/slide" Target="slide31.xml"/><Relationship Id="rId4" Type="http://schemas.openxmlformats.org/officeDocument/2006/relationships/slide" Target="slide11.xml"/><Relationship Id="rId9" Type="http://schemas.openxmlformats.org/officeDocument/2006/relationships/slide" Target="slide17.xml"/><Relationship Id="rId14" Type="http://schemas.openxmlformats.org/officeDocument/2006/relationships/slide" Target="slide22.xml"/><Relationship Id="rId22" Type="http://schemas.openxmlformats.org/officeDocument/2006/relationships/slide" Target="slide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library.sd.gov/lib/erd/access/complete.asp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F0373-D753-4E2B-A3C7-14775D68E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2019 TIE In-Depth: ELA Tools</a:t>
            </a:r>
          </a:p>
        </p:txBody>
      </p:sp>
      <mc:AlternateContent xmlns:mc="http://schemas.openxmlformats.org/markup-compatibility/2006">
        <mc:Choice xmlns:psuz="http://schemas.microsoft.com/office/powerpoint/2016/summaryzoom" Requires="psuz">
          <p:graphicFrame>
            <p:nvGraphicFramePr>
              <p:cNvPr id="5" name="Summary Zoom 4">
                <a:extLst>
                  <a:ext uri="{FF2B5EF4-FFF2-40B4-BE49-F238E27FC236}">
                    <a16:creationId xmlns:a16="http://schemas.microsoft.com/office/drawing/2014/main" id="{CF98144F-8F4F-41BA-AE72-E96CE8EA72E7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755105884"/>
                  </p:ext>
                </p:extLst>
              </p:nvPr>
            </p:nvGraphicFramePr>
            <p:xfrm>
              <a:off x="1066800" y="2103438"/>
              <a:ext cx="10058400" cy="3932237"/>
            </p:xfrm>
            <a:graphic>
              <a:graphicData uri="http://schemas.microsoft.com/office/powerpoint/2016/summaryzoom">
                <psuz:summaryZm>
                  <psuz:summaryZmObj sectionId="{C48A05A9-9577-4978-93C2-08142817E6D5}">
                    <psuz:zmPr id="{89C11E40-DC95-4D5F-8579-EAE37E71627B}" transitionDur="100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1824428" y="137629"/>
                          <a:ext cx="3145788" cy="1769506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uz:zmPr>
                  </psuz:summaryZmObj>
                  <psuz:summaryZmObj sectionId="{08BB0EF5-7D8A-47B7-826B-00E9339AED31}">
                    <psuz:zmPr id="{C4E93D59-D35B-4E2A-AFDC-729D63A22D61}" transitionDur="1000">
                      <p166:blipFill xmlns:p166="http://schemas.microsoft.com/office/powerpoint/2016/6/main">
                        <a:blip r:embed="rId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5088183" y="137629"/>
                          <a:ext cx="3145788" cy="1769506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uz:zmPr>
                  </psuz:summaryZmObj>
                  <psuz:summaryZmObj sectionId="{0B616411-27D2-4009-9D22-A6929DE3479F}">
                    <psuz:zmPr id="{98E203D3-3C4C-4A42-B527-E6E756A4A587}" transitionDur="100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1824428" y="2025102"/>
                          <a:ext cx="3145788" cy="1769506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uz:zmPr>
                  </psuz:summaryZmObj>
                  <psuz:summaryZmObj sectionId="{FE3D0BFC-2FF0-4344-B79E-FE4D1AE14081}">
                    <psuz:zmPr id="{6D28F91A-AE8E-422D-800D-3C531FA6E4DE}" transitionDur="100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5088183" y="2025102"/>
                          <a:ext cx="3145788" cy="1769506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uz:zmPr>
                  </psuz:summaryZmObj>
                  <psuz:gridLayout/>
                </psuz:summaryZm>
              </a:graphicData>
            </a:graphic>
          </p:graphicFrame>
        </mc:Choice>
        <mc:Fallback>
          <p:grpSp>
            <p:nvGrpSpPr>
              <p:cNvPr id="5" name="Summary Zoom 4">
                <a:extLst>
                  <a:ext uri="{FF2B5EF4-FFF2-40B4-BE49-F238E27FC236}">
                    <a16:creationId xmlns:a16="http://schemas.microsoft.com/office/drawing/2014/main" id="{CF98144F-8F4F-41BA-AE72-E96CE8EA72E7}"/>
                  </a:ext>
                </a:extLst>
              </p:cNvPr>
              <p:cNvGrpSpPr>
                <a:grpSpLocks noGrp="1" noUngrp="1" noRot="1" noChangeAspect="1" noMove="1" noResize="1"/>
              </p:cNvGrpSpPr>
              <p:nvPr/>
            </p:nvGrpSpPr>
            <p:grpSpPr>
              <a:xfrm>
                <a:off x="1066800" y="2103438"/>
                <a:ext cx="10058400" cy="3932237"/>
                <a:chOff x="1066800" y="2103438"/>
                <a:chExt cx="10058400" cy="3932237"/>
              </a:xfrm>
            </p:grpSpPr>
            <p:pic>
              <p:nvPicPr>
                <p:cNvPr id="3" name="Picture 3">
                  <a:hlinkClick r:id="rId6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2891228" y="2241067"/>
                  <a:ext cx="3145788" cy="1769506"/>
                </a:xfrm>
                <a:prstGeom prst="rect">
                  <a:avLst/>
                </a:prstGeom>
                <a:ln w="3175">
                  <a:solidFill>
                    <a:prstClr val="ltGray"/>
                  </a:solidFill>
                </a:ln>
              </p:spPr>
            </p:pic>
            <p:pic>
              <p:nvPicPr>
                <p:cNvPr id="4" name="Picture 4">
                  <a:hlinkClick r:id="rId7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6154983" y="2241067"/>
                  <a:ext cx="3145788" cy="1769506"/>
                </a:xfrm>
                <a:prstGeom prst="rect">
                  <a:avLst/>
                </a:prstGeom>
                <a:ln w="3175">
                  <a:solidFill>
                    <a:prstClr val="ltGray"/>
                  </a:solidFill>
                </a:ln>
              </p:spPr>
            </p:pic>
            <p:pic>
              <p:nvPicPr>
                <p:cNvPr id="6" name="Picture 6">
                  <a:hlinkClick r:id="rId8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2891228" y="4128540"/>
                  <a:ext cx="3145788" cy="1769506"/>
                </a:xfrm>
                <a:prstGeom prst="rect">
                  <a:avLst/>
                </a:prstGeom>
                <a:ln w="3175">
                  <a:solidFill>
                    <a:prstClr val="ltGray"/>
                  </a:solidFill>
                </a:ln>
              </p:spPr>
            </p:pic>
            <p:pic>
              <p:nvPicPr>
                <p:cNvPr id="7" name="Picture 7">
                  <a:hlinkClick r:id="rId9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6154983" y="4128540"/>
                  <a:ext cx="3145788" cy="1769506"/>
                </a:xfrm>
                <a:prstGeom prst="rect">
                  <a:avLst/>
                </a:prstGeom>
                <a:ln w="3175">
                  <a:solidFill>
                    <a:prstClr val="ltGray"/>
                  </a:solidFill>
                </a:ln>
              </p:spPr>
            </p:pic>
          </p:grpSp>
        </mc:Fallback>
      </mc:AlternateContent>
    </p:spTree>
    <p:extLst>
      <p:ext uri="{BB962C8B-B14F-4D97-AF65-F5344CB8AC3E}">
        <p14:creationId xmlns:p14="http://schemas.microsoft.com/office/powerpoint/2010/main" val="919325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0A55A-FF6A-4094-B426-23C302D03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SIRS Issues Researcher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3CAA4-B09B-40EC-87D2-50AE09822D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Provides extensive list of controversial topics </a:t>
            </a:r>
          </a:p>
          <a:p>
            <a:pPr lvl="2"/>
            <a:r>
              <a:rPr lang="en-US" sz="2600" dirty="0">
                <a:solidFill>
                  <a:schemeClr val="accent2"/>
                </a:solidFill>
              </a:rPr>
              <a:t>Perfect for brainstorming/exploratory phase of writing</a:t>
            </a:r>
          </a:p>
          <a:p>
            <a:pPr lvl="1"/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Provides brief overview/summary of topic</a:t>
            </a:r>
          </a:p>
          <a:p>
            <a:pPr lvl="1"/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Breaks each topic down into two common stances</a:t>
            </a:r>
          </a:p>
          <a:p>
            <a:pPr lvl="1"/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Provides three articles aligned with or providing evidence supporting those two stances</a:t>
            </a:r>
          </a:p>
          <a:p>
            <a:pPr lvl="1"/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Provides many, many further articles for research upon topic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86811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0A55A-FF6A-4094-B426-23C302D03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accent2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CommonLit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3CAA4-B09B-40EC-87D2-50AE09822D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Database of fiction, nonfiction, and poetry texts</a:t>
            </a:r>
          </a:p>
          <a:p>
            <a:pPr lvl="1"/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Organized by </a:t>
            </a:r>
          </a:p>
          <a:p>
            <a:pPr lvl="2"/>
            <a:r>
              <a:rPr lang="en-US" sz="2200" dirty="0">
                <a:solidFill>
                  <a:schemeClr val="accent2">
                    <a:lumMod val="75000"/>
                  </a:schemeClr>
                </a:solidFill>
              </a:rPr>
              <a:t>Grade Level</a:t>
            </a:r>
          </a:p>
          <a:p>
            <a:pPr lvl="2"/>
            <a:r>
              <a:rPr lang="en-US" sz="2200" dirty="0">
                <a:solidFill>
                  <a:schemeClr val="accent2">
                    <a:lumMod val="75000"/>
                  </a:schemeClr>
                </a:solidFill>
              </a:rPr>
              <a:t>Genre</a:t>
            </a:r>
          </a:p>
          <a:p>
            <a:pPr lvl="2"/>
            <a:r>
              <a:rPr lang="en-US" sz="2200" dirty="0">
                <a:solidFill>
                  <a:schemeClr val="accent2">
                    <a:lumMod val="75000"/>
                  </a:schemeClr>
                </a:solidFill>
              </a:rPr>
              <a:t>Theme</a:t>
            </a:r>
          </a:p>
          <a:p>
            <a:pPr lvl="2"/>
            <a:r>
              <a:rPr lang="en-US" sz="2200" dirty="0">
                <a:solidFill>
                  <a:schemeClr val="accent2">
                    <a:lumMod val="75000"/>
                  </a:schemeClr>
                </a:solidFill>
              </a:rPr>
              <a:t>Literary Device</a:t>
            </a:r>
          </a:p>
          <a:p>
            <a:pPr lvl="1"/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Comprehension Questions</a:t>
            </a:r>
          </a:p>
          <a:p>
            <a:pPr lvl="1"/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Evidence-based Textual Analysis Questions</a:t>
            </a:r>
          </a:p>
          <a:p>
            <a:pPr lvl="1"/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Students Can Highlight and Take Notes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A144025-57D5-4A36-9458-8F82D6A07C80}"/>
              </a:ext>
            </a:extLst>
          </p:cNvPr>
          <p:cNvSpPr txBox="1"/>
          <p:nvPr/>
        </p:nvSpPr>
        <p:spPr>
          <a:xfrm rot="19324337">
            <a:off x="7839074" y="2644170"/>
            <a:ext cx="35623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chemeClr val="accent2"/>
                </a:solidFill>
              </a:rPr>
              <a:t>FREE</a:t>
            </a:r>
          </a:p>
        </p:txBody>
      </p:sp>
    </p:spTree>
    <p:extLst>
      <p:ext uri="{BB962C8B-B14F-4D97-AF65-F5344CB8AC3E}">
        <p14:creationId xmlns:p14="http://schemas.microsoft.com/office/powerpoint/2010/main" val="3872842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0A55A-FF6A-4094-B426-23C302D03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Project Gutenberg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3CAA4-B09B-40EC-87D2-50AE09822D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VAST database of public domain works</a:t>
            </a:r>
          </a:p>
          <a:p>
            <a:pPr lvl="1"/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Printable</a:t>
            </a:r>
          </a:p>
          <a:p>
            <a:pPr lvl="1"/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HTML format allows for word-searching</a:t>
            </a:r>
          </a:p>
          <a:p>
            <a:pPr lvl="1"/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26B847-C169-4BBC-9499-80404DC28759}"/>
              </a:ext>
            </a:extLst>
          </p:cNvPr>
          <p:cNvSpPr txBox="1"/>
          <p:nvPr/>
        </p:nvSpPr>
        <p:spPr>
          <a:xfrm rot="19324337">
            <a:off x="7839074" y="2644170"/>
            <a:ext cx="35623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chemeClr val="accent2"/>
                </a:solidFill>
              </a:rPr>
              <a:t>FREE</a:t>
            </a:r>
          </a:p>
        </p:txBody>
      </p:sp>
    </p:spTree>
    <p:extLst>
      <p:ext uri="{BB962C8B-B14F-4D97-AF65-F5344CB8AC3E}">
        <p14:creationId xmlns:p14="http://schemas.microsoft.com/office/powerpoint/2010/main" val="3127124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0A55A-FF6A-4094-B426-23C302D03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MIT Shakespeare Resource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3CAA4-B09B-40EC-87D2-50AE09822D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Complete works of Shakespeare</a:t>
            </a:r>
          </a:p>
          <a:p>
            <a:pPr lvl="1"/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Whole-play or scene-by-scene indexes</a:t>
            </a:r>
          </a:p>
          <a:p>
            <a:pPr lvl="1"/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HTML format allows for word-searching</a:t>
            </a:r>
            <a:endParaRPr lang="en-US" sz="2600" dirty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26B847-C169-4BBC-9499-80404DC28759}"/>
              </a:ext>
            </a:extLst>
          </p:cNvPr>
          <p:cNvSpPr txBox="1"/>
          <p:nvPr/>
        </p:nvSpPr>
        <p:spPr>
          <a:xfrm rot="19324337">
            <a:off x="7839074" y="2644170"/>
            <a:ext cx="35623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chemeClr val="accent2"/>
                </a:solidFill>
              </a:rPr>
              <a:t>FREE</a:t>
            </a:r>
          </a:p>
        </p:txBody>
      </p:sp>
    </p:spTree>
    <p:extLst>
      <p:ext uri="{BB962C8B-B14F-4D97-AF65-F5344CB8AC3E}">
        <p14:creationId xmlns:p14="http://schemas.microsoft.com/office/powerpoint/2010/main" val="1631141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0A55A-FF6A-4094-B426-23C302D03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Folger Shakespeare Library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3CAA4-B09B-40EC-87D2-50AE09822D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Complete works of Shakespeare</a:t>
            </a:r>
          </a:p>
          <a:p>
            <a:pPr lvl="1"/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Printable, savable PDFs of each play</a:t>
            </a:r>
          </a:p>
          <a:p>
            <a:pPr lvl="1"/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Whole-play or scene-by-scene indexes</a:t>
            </a:r>
          </a:p>
          <a:p>
            <a:pPr lvl="1"/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Word searching tools</a:t>
            </a:r>
          </a:p>
          <a:p>
            <a:pPr lvl="1"/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Lesson Resources</a:t>
            </a:r>
            <a:endParaRPr lang="en-US" sz="2600" dirty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26B847-C169-4BBC-9499-80404DC28759}"/>
              </a:ext>
            </a:extLst>
          </p:cNvPr>
          <p:cNvSpPr txBox="1"/>
          <p:nvPr/>
        </p:nvSpPr>
        <p:spPr>
          <a:xfrm rot="19324337">
            <a:off x="7839074" y="2644170"/>
            <a:ext cx="35623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chemeClr val="accent2"/>
                </a:solidFill>
              </a:rPr>
              <a:t>FREE</a:t>
            </a:r>
          </a:p>
        </p:txBody>
      </p:sp>
    </p:spTree>
    <p:extLst>
      <p:ext uri="{BB962C8B-B14F-4D97-AF65-F5344CB8AC3E}">
        <p14:creationId xmlns:p14="http://schemas.microsoft.com/office/powerpoint/2010/main" val="1576711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0A55A-FF6A-4094-B426-23C302D03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schemeClr val="accent2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LibriVox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3CAA4-B09B-40EC-87D2-50AE09822D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Audiobook versions of works in the public domain</a:t>
            </a:r>
            <a:endParaRPr lang="en-US" sz="2600" dirty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26B847-C169-4BBC-9499-80404DC28759}"/>
              </a:ext>
            </a:extLst>
          </p:cNvPr>
          <p:cNvSpPr txBox="1"/>
          <p:nvPr/>
        </p:nvSpPr>
        <p:spPr>
          <a:xfrm rot="19324337">
            <a:off x="7839074" y="2644170"/>
            <a:ext cx="35623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chemeClr val="accent2"/>
                </a:solidFill>
              </a:rPr>
              <a:t>FREE</a:t>
            </a:r>
          </a:p>
        </p:txBody>
      </p:sp>
    </p:spTree>
    <p:extLst>
      <p:ext uri="{BB962C8B-B14F-4D97-AF65-F5344CB8AC3E}">
        <p14:creationId xmlns:p14="http://schemas.microsoft.com/office/powerpoint/2010/main" val="1307534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3"/>
          </a:fgClr>
          <a:bgClr>
            <a:schemeClr val="accent3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040E663-2610-46DF-A778-338AF93A8B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Study &amp; Assessment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3C95ACF-57D1-41C7-8645-76F35A667E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2152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0A55A-FF6A-4094-B426-23C302D03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3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Kahoot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3CAA4-B09B-40EC-87D2-50AE09822D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800" dirty="0">
                <a:solidFill>
                  <a:schemeClr val="accent3">
                    <a:lumMod val="75000"/>
                  </a:schemeClr>
                </a:solidFill>
              </a:rPr>
              <a:t>Competitive, gamified </a:t>
            </a:r>
          </a:p>
          <a:p>
            <a:pPr lvl="2"/>
            <a:r>
              <a:rPr lang="en-US" sz="2600" dirty="0">
                <a:solidFill>
                  <a:schemeClr val="accent3">
                    <a:lumMod val="75000"/>
                  </a:schemeClr>
                </a:solidFill>
              </a:rPr>
              <a:t>Pre-assessment</a:t>
            </a:r>
          </a:p>
          <a:p>
            <a:pPr lvl="2"/>
            <a:r>
              <a:rPr lang="en-US" sz="2600" dirty="0">
                <a:solidFill>
                  <a:schemeClr val="accent3">
                    <a:lumMod val="75000"/>
                  </a:schemeClr>
                </a:solidFill>
              </a:rPr>
              <a:t>Review</a:t>
            </a:r>
          </a:p>
          <a:p>
            <a:pPr lvl="1"/>
            <a:r>
              <a:rPr lang="en-US" sz="2800" dirty="0">
                <a:solidFill>
                  <a:schemeClr val="accent3">
                    <a:lumMod val="75000"/>
                  </a:schemeClr>
                </a:solidFill>
              </a:rPr>
              <a:t>Downloadable results</a:t>
            </a:r>
          </a:p>
          <a:p>
            <a:pPr lvl="1"/>
            <a:r>
              <a:rPr lang="en-US" sz="2800" dirty="0">
                <a:solidFill>
                  <a:schemeClr val="accent3">
                    <a:lumMod val="75000"/>
                  </a:schemeClr>
                </a:solidFill>
              </a:rPr>
              <a:t>Searchable collection of </a:t>
            </a:r>
            <a:r>
              <a:rPr lang="en-US" sz="2800" dirty="0" err="1">
                <a:solidFill>
                  <a:schemeClr val="accent3">
                    <a:lumMod val="75000"/>
                  </a:schemeClr>
                </a:solidFill>
              </a:rPr>
              <a:t>Kahoots</a:t>
            </a:r>
            <a:endParaRPr lang="en-US" sz="2800" dirty="0">
              <a:solidFill>
                <a:schemeClr val="accent3">
                  <a:lumMod val="75000"/>
                </a:schemeClr>
              </a:solidFill>
            </a:endParaRPr>
          </a:p>
          <a:p>
            <a:pPr lvl="1"/>
            <a:r>
              <a:rPr lang="en-US" sz="2800" dirty="0">
                <a:solidFill>
                  <a:schemeClr val="accent3">
                    <a:lumMod val="75000"/>
                  </a:schemeClr>
                </a:solidFill>
              </a:rPr>
              <a:t>Easy to create your own Kahoot</a:t>
            </a:r>
          </a:p>
          <a:p>
            <a:pPr lvl="1"/>
            <a:endParaRPr lang="en-US" sz="2800" dirty="0">
              <a:solidFill>
                <a:schemeClr val="accent3">
                  <a:lumMod val="75000"/>
                </a:schemeClr>
              </a:solidFill>
            </a:endParaRPr>
          </a:p>
          <a:p>
            <a:pPr lvl="1"/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26B847-C169-4BBC-9499-80404DC28759}"/>
              </a:ext>
            </a:extLst>
          </p:cNvPr>
          <p:cNvSpPr txBox="1"/>
          <p:nvPr/>
        </p:nvSpPr>
        <p:spPr>
          <a:xfrm rot="19324337">
            <a:off x="8149334" y="3616297"/>
            <a:ext cx="43989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chemeClr val="accent3">
                    <a:lumMod val="75000"/>
                  </a:schemeClr>
                </a:solidFill>
              </a:rPr>
              <a:t>FREE</a:t>
            </a:r>
          </a:p>
        </p:txBody>
      </p:sp>
    </p:spTree>
    <p:extLst>
      <p:ext uri="{BB962C8B-B14F-4D97-AF65-F5344CB8AC3E}">
        <p14:creationId xmlns:p14="http://schemas.microsoft.com/office/powerpoint/2010/main" val="658901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0A55A-FF6A-4094-B426-23C302D03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3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Quizlet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3CAA4-B09B-40EC-87D2-50AE09822D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800" dirty="0">
                <a:solidFill>
                  <a:schemeClr val="accent3">
                    <a:lumMod val="75000"/>
                  </a:schemeClr>
                </a:solidFill>
              </a:rPr>
              <a:t>Searchable collection of study sets</a:t>
            </a:r>
          </a:p>
          <a:p>
            <a:pPr lvl="1"/>
            <a:r>
              <a:rPr lang="en-US" sz="2800" dirty="0">
                <a:solidFill>
                  <a:schemeClr val="accent3">
                    <a:lumMod val="75000"/>
                  </a:schemeClr>
                </a:solidFill>
              </a:rPr>
              <a:t>Easy to create your own study set and share with class</a:t>
            </a:r>
          </a:p>
          <a:p>
            <a:pPr lvl="1"/>
            <a:r>
              <a:rPr lang="en-US" sz="2800" dirty="0">
                <a:solidFill>
                  <a:schemeClr val="accent3">
                    <a:lumMod val="75000"/>
                  </a:schemeClr>
                </a:solidFill>
              </a:rPr>
              <a:t>Students can create their own study sets</a:t>
            </a:r>
          </a:p>
          <a:p>
            <a:pPr lvl="1"/>
            <a:r>
              <a:rPr lang="en-US" sz="2800" dirty="0">
                <a:solidFill>
                  <a:schemeClr val="accent3">
                    <a:lumMod val="75000"/>
                  </a:schemeClr>
                </a:solidFill>
              </a:rPr>
              <a:t>Student review tools</a:t>
            </a:r>
          </a:p>
          <a:p>
            <a:pPr lvl="2"/>
            <a:r>
              <a:rPr lang="en-US" sz="2600" dirty="0">
                <a:solidFill>
                  <a:schemeClr val="accent3">
                    <a:lumMod val="75000"/>
                  </a:schemeClr>
                </a:solidFill>
              </a:rPr>
              <a:t>Flashcards, worksheets, matching game, asteroid game</a:t>
            </a:r>
          </a:p>
          <a:p>
            <a:pPr lvl="1"/>
            <a:r>
              <a:rPr lang="en-US" sz="2800" dirty="0">
                <a:solidFill>
                  <a:schemeClr val="accent3">
                    <a:lumMod val="75000"/>
                  </a:schemeClr>
                </a:solidFill>
              </a:rPr>
              <a:t>Competitive, gamified group review</a:t>
            </a:r>
          </a:p>
          <a:p>
            <a:pPr marL="274320" lvl="1" indent="0">
              <a:buNone/>
            </a:pP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26B847-C169-4BBC-9499-80404DC28759}"/>
              </a:ext>
            </a:extLst>
          </p:cNvPr>
          <p:cNvSpPr txBox="1"/>
          <p:nvPr/>
        </p:nvSpPr>
        <p:spPr>
          <a:xfrm rot="19324337">
            <a:off x="8149334" y="3616297"/>
            <a:ext cx="43989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chemeClr val="accent3">
                    <a:lumMod val="75000"/>
                  </a:schemeClr>
                </a:solidFill>
              </a:rPr>
              <a:t>FREE</a:t>
            </a:r>
          </a:p>
        </p:txBody>
      </p:sp>
    </p:spTree>
    <p:extLst>
      <p:ext uri="{BB962C8B-B14F-4D97-AF65-F5344CB8AC3E}">
        <p14:creationId xmlns:p14="http://schemas.microsoft.com/office/powerpoint/2010/main" val="28619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0A55A-FF6A-4094-B426-23C302D03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3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Socrative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3CAA4-B09B-40EC-87D2-50AE09822D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800" dirty="0">
                <a:solidFill>
                  <a:schemeClr val="accent3">
                    <a:lumMod val="75000"/>
                  </a:schemeClr>
                </a:solidFill>
              </a:rPr>
              <a:t>Online worksheet or test creator</a:t>
            </a:r>
          </a:p>
          <a:p>
            <a:pPr lvl="1"/>
            <a:r>
              <a:rPr lang="en-US" sz="2800" dirty="0">
                <a:solidFill>
                  <a:schemeClr val="accent3">
                    <a:lumMod val="75000"/>
                  </a:schemeClr>
                </a:solidFill>
              </a:rPr>
              <a:t>Instantly graded</a:t>
            </a:r>
          </a:p>
          <a:p>
            <a:pPr lvl="1"/>
            <a:r>
              <a:rPr lang="en-US" sz="2800" dirty="0">
                <a:solidFill>
                  <a:schemeClr val="accent3">
                    <a:lumMod val="75000"/>
                  </a:schemeClr>
                </a:solidFill>
              </a:rPr>
              <a:t>Also handy for</a:t>
            </a:r>
          </a:p>
          <a:p>
            <a:pPr lvl="2"/>
            <a:r>
              <a:rPr lang="en-US" sz="2600" dirty="0">
                <a:solidFill>
                  <a:schemeClr val="accent3">
                    <a:lumMod val="75000"/>
                  </a:schemeClr>
                </a:solidFill>
              </a:rPr>
              <a:t>Surveys</a:t>
            </a:r>
          </a:p>
          <a:p>
            <a:pPr lvl="2"/>
            <a:r>
              <a:rPr lang="en-US" sz="2600" dirty="0">
                <a:solidFill>
                  <a:schemeClr val="accent3">
                    <a:lumMod val="75000"/>
                  </a:schemeClr>
                </a:solidFill>
              </a:rPr>
              <a:t>Exit tickets</a:t>
            </a:r>
          </a:p>
          <a:p>
            <a:pPr lvl="2"/>
            <a:r>
              <a:rPr lang="en-US" sz="2600" dirty="0">
                <a:solidFill>
                  <a:schemeClr val="accent3">
                    <a:lumMod val="75000"/>
                  </a:schemeClr>
                </a:solidFill>
              </a:rPr>
              <a:t>Review </a:t>
            </a:r>
          </a:p>
          <a:p>
            <a:pPr lvl="3"/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Space Race</a:t>
            </a:r>
          </a:p>
          <a:p>
            <a:pPr marL="274320" lvl="1" indent="0">
              <a:buNone/>
            </a:pP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26B847-C169-4BBC-9499-80404DC28759}"/>
              </a:ext>
            </a:extLst>
          </p:cNvPr>
          <p:cNvSpPr txBox="1"/>
          <p:nvPr/>
        </p:nvSpPr>
        <p:spPr>
          <a:xfrm rot="19324337">
            <a:off x="8149334" y="3616297"/>
            <a:ext cx="43989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chemeClr val="accent3">
                    <a:lumMod val="75000"/>
                  </a:schemeClr>
                </a:solidFill>
              </a:rPr>
              <a:t>FREE</a:t>
            </a:r>
          </a:p>
        </p:txBody>
      </p:sp>
    </p:spTree>
    <p:extLst>
      <p:ext uri="{BB962C8B-B14F-4D97-AF65-F5344CB8AC3E}">
        <p14:creationId xmlns:p14="http://schemas.microsoft.com/office/powerpoint/2010/main" val="3055312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8B695-7CF6-4490-A6E7-D23D3C67C7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7325" y="2091263"/>
            <a:ext cx="9277349" cy="2590800"/>
          </a:xfrm>
        </p:spPr>
        <p:txBody>
          <a:bodyPr/>
          <a:lstStyle/>
          <a:p>
            <a:r>
              <a:rPr lang="en-US" sz="7000" dirty="0"/>
              <a:t>Digital Tools for Reading &amp; Writing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0D38E2-246C-42BB-B71B-CAABDCCD95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Making the Most of Your Resources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5F804DC-7A7D-46BB-80E0-72752E6CEF59}"/>
              </a:ext>
            </a:extLst>
          </p:cNvPr>
          <p:cNvSpPr txBox="1"/>
          <p:nvPr/>
        </p:nvSpPr>
        <p:spPr>
          <a:xfrm>
            <a:off x="5248274" y="1357590"/>
            <a:ext cx="169545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/>
              <a:t>Adam Rudebusch</a:t>
            </a:r>
          </a:p>
          <a:p>
            <a:pPr algn="ctr"/>
            <a:r>
              <a:rPr lang="en-US" sz="1700" dirty="0"/>
              <a:t>@</a:t>
            </a:r>
            <a:r>
              <a:rPr lang="en-US" sz="1700" dirty="0" err="1"/>
              <a:t>MrRudebusch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6330423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0A55A-FF6A-4094-B426-23C302D03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3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Vocabulary.com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3CAA4-B09B-40EC-87D2-50AE09822D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800" dirty="0">
                <a:solidFill>
                  <a:schemeClr val="accent3">
                    <a:lumMod val="75000"/>
                  </a:schemeClr>
                </a:solidFill>
              </a:rPr>
              <a:t>Pre-compiled vocabulary lists by text</a:t>
            </a:r>
          </a:p>
          <a:p>
            <a:pPr lvl="1"/>
            <a:r>
              <a:rPr lang="en-US" sz="2800" dirty="0">
                <a:solidFill>
                  <a:schemeClr val="accent3">
                    <a:lumMod val="75000"/>
                  </a:schemeClr>
                </a:solidFill>
              </a:rPr>
              <a:t>Easy to create custom vocabulary lists</a:t>
            </a:r>
          </a:p>
          <a:p>
            <a:pPr lvl="1"/>
            <a:r>
              <a:rPr lang="en-US" sz="2800" dirty="0">
                <a:solidFill>
                  <a:schemeClr val="accent3">
                    <a:lumMod val="75000"/>
                  </a:schemeClr>
                </a:solidFill>
              </a:rPr>
              <a:t>Student practice modules</a:t>
            </a:r>
          </a:p>
          <a:p>
            <a:pPr lvl="2"/>
            <a:r>
              <a:rPr lang="en-US" sz="2600" dirty="0">
                <a:solidFill>
                  <a:schemeClr val="accent3">
                    <a:lumMod val="75000"/>
                  </a:schemeClr>
                </a:solidFill>
              </a:rPr>
              <a:t>Variety of practices</a:t>
            </a:r>
          </a:p>
          <a:p>
            <a:pPr lvl="3"/>
            <a:r>
              <a:rPr lang="en-US" sz="2400" dirty="0">
                <a:solidFill>
                  <a:schemeClr val="accent3"/>
                </a:solidFill>
              </a:rPr>
              <a:t>Definition, Context, Antonym, Image, etc.</a:t>
            </a:r>
          </a:p>
          <a:p>
            <a:pPr lvl="1"/>
            <a:r>
              <a:rPr lang="en-US" sz="2800" dirty="0">
                <a:solidFill>
                  <a:schemeClr val="accent3">
                    <a:lumMod val="75000"/>
                  </a:schemeClr>
                </a:solidFill>
              </a:rPr>
              <a:t>Built in quizzes</a:t>
            </a:r>
          </a:p>
          <a:p>
            <a:pPr lvl="1"/>
            <a:r>
              <a:rPr lang="en-US" sz="2800" dirty="0">
                <a:solidFill>
                  <a:schemeClr val="accent3">
                    <a:lumMod val="75000"/>
                  </a:schemeClr>
                </a:solidFill>
              </a:rPr>
              <a:t>Instant grading</a:t>
            </a:r>
          </a:p>
          <a:p>
            <a:pPr lvl="1"/>
            <a:r>
              <a:rPr lang="en-US" sz="2800" dirty="0">
                <a:solidFill>
                  <a:schemeClr val="accent3">
                    <a:lumMod val="75000"/>
                  </a:schemeClr>
                </a:solidFill>
              </a:rPr>
              <a:t>Gamified review</a:t>
            </a:r>
          </a:p>
          <a:p>
            <a:pPr lvl="1"/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26B847-C169-4BBC-9499-80404DC28759}"/>
              </a:ext>
            </a:extLst>
          </p:cNvPr>
          <p:cNvSpPr txBox="1"/>
          <p:nvPr/>
        </p:nvSpPr>
        <p:spPr>
          <a:xfrm rot="19324337">
            <a:off x="7444484" y="3625822"/>
            <a:ext cx="43989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chemeClr val="accent3">
                    <a:lumMod val="75000"/>
                  </a:schemeClr>
                </a:solidFill>
              </a:rPr>
              <a:t>FREE</a:t>
            </a:r>
            <a:r>
              <a:rPr lang="en-US" sz="6000" dirty="0">
                <a:solidFill>
                  <a:schemeClr val="accent3">
                    <a:lumMod val="75000"/>
                  </a:schemeClr>
                </a:solidFill>
              </a:rPr>
              <a:t>-</a:t>
            </a:r>
            <a:r>
              <a:rPr lang="en-US" sz="6000" dirty="0" err="1">
                <a:solidFill>
                  <a:schemeClr val="accent3">
                    <a:lumMod val="75000"/>
                  </a:schemeClr>
                </a:solidFill>
              </a:rPr>
              <a:t>ish</a:t>
            </a:r>
            <a:endParaRPr lang="en-US" sz="96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421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0A55A-FF6A-4094-B426-23C302D03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schemeClr val="accent3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Flipgrid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3CAA4-B09B-40EC-87D2-50AE09822D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799" y="2103120"/>
            <a:ext cx="9401175" cy="3931920"/>
          </a:xfrm>
        </p:spPr>
        <p:txBody>
          <a:bodyPr>
            <a:normAutofit/>
          </a:bodyPr>
          <a:lstStyle/>
          <a:p>
            <a:pPr lvl="1"/>
            <a:r>
              <a:rPr lang="en-US" sz="2800" dirty="0">
                <a:solidFill>
                  <a:schemeClr val="accent3">
                    <a:lumMod val="75000"/>
                  </a:schemeClr>
                </a:solidFill>
              </a:rPr>
              <a:t>Create custom prompts and assignments</a:t>
            </a:r>
          </a:p>
          <a:p>
            <a:pPr lvl="2"/>
            <a:r>
              <a:rPr lang="en-US" sz="2600" dirty="0">
                <a:solidFill>
                  <a:schemeClr val="accent3">
                    <a:lumMod val="75000"/>
                  </a:schemeClr>
                </a:solidFill>
              </a:rPr>
              <a:t>Attach documents, images, videos (of you or other things)</a:t>
            </a:r>
          </a:p>
          <a:p>
            <a:pPr lvl="1"/>
            <a:r>
              <a:rPr lang="en-US" sz="2800" dirty="0">
                <a:solidFill>
                  <a:schemeClr val="accent3">
                    <a:lumMod val="75000"/>
                  </a:schemeClr>
                </a:solidFill>
              </a:rPr>
              <a:t>Make student videos private (only teacher can see each video) or  public (so that students can see and respond to each other’s</a:t>
            </a:r>
          </a:p>
          <a:p>
            <a:pPr lvl="1"/>
            <a:r>
              <a:rPr lang="en-US" sz="2800" dirty="0">
                <a:solidFill>
                  <a:schemeClr val="accent3">
                    <a:lumMod val="75000"/>
                  </a:schemeClr>
                </a:solidFill>
              </a:rPr>
              <a:t>Teacher can respond by writing or video</a:t>
            </a:r>
          </a:p>
          <a:p>
            <a:pPr lvl="1"/>
            <a:r>
              <a:rPr lang="en-US" sz="2800" dirty="0">
                <a:solidFill>
                  <a:schemeClr val="accent3">
                    <a:lumMod val="75000"/>
                  </a:schemeClr>
                </a:solidFill>
              </a:rPr>
              <a:t>Customizable rubrics</a:t>
            </a:r>
            <a:endParaRPr lang="en-US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26B847-C169-4BBC-9499-80404DC28759}"/>
              </a:ext>
            </a:extLst>
          </p:cNvPr>
          <p:cNvSpPr txBox="1"/>
          <p:nvPr/>
        </p:nvSpPr>
        <p:spPr>
          <a:xfrm rot="19324337">
            <a:off x="8149334" y="3616297"/>
            <a:ext cx="43989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chemeClr val="accent3">
                    <a:lumMod val="75000"/>
                  </a:schemeClr>
                </a:solidFill>
              </a:rPr>
              <a:t>FREE</a:t>
            </a:r>
          </a:p>
        </p:txBody>
      </p:sp>
    </p:spTree>
    <p:extLst>
      <p:ext uri="{BB962C8B-B14F-4D97-AF65-F5344CB8AC3E}">
        <p14:creationId xmlns:p14="http://schemas.microsoft.com/office/powerpoint/2010/main" val="1407839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0A55A-FF6A-4094-B426-23C302D03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3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Poll Everywhere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3CAA4-B09B-40EC-87D2-50AE09822D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799" y="2103120"/>
            <a:ext cx="9401175" cy="3931920"/>
          </a:xfrm>
        </p:spPr>
        <p:txBody>
          <a:bodyPr>
            <a:normAutofit/>
          </a:bodyPr>
          <a:lstStyle/>
          <a:p>
            <a:pPr lvl="1"/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Take instant survey</a:t>
            </a:r>
          </a:p>
          <a:p>
            <a:pPr lvl="1"/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Word cloud evolves with each new response</a:t>
            </a:r>
          </a:p>
          <a:p>
            <a:pPr lvl="1"/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Easy, visual way to assess popularity of particular responses</a:t>
            </a:r>
          </a:p>
          <a:p>
            <a:pPr marL="274320" lvl="1" indent="0">
              <a:buNone/>
            </a:pPr>
            <a:endParaRPr lang="en-US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26B847-C169-4BBC-9499-80404DC28759}"/>
              </a:ext>
            </a:extLst>
          </p:cNvPr>
          <p:cNvSpPr txBox="1"/>
          <p:nvPr/>
        </p:nvSpPr>
        <p:spPr>
          <a:xfrm rot="19324337">
            <a:off x="8149334" y="3616297"/>
            <a:ext cx="43989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chemeClr val="accent3">
                    <a:lumMod val="75000"/>
                  </a:schemeClr>
                </a:solidFill>
              </a:rPr>
              <a:t>FREE</a:t>
            </a:r>
          </a:p>
        </p:txBody>
      </p:sp>
    </p:spTree>
    <p:extLst>
      <p:ext uri="{BB962C8B-B14F-4D97-AF65-F5344CB8AC3E}">
        <p14:creationId xmlns:p14="http://schemas.microsoft.com/office/powerpoint/2010/main" val="1081352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0A55A-FF6A-4094-B426-23C302D03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3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 Red Ink: Grammar &amp; Usage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3CAA4-B09B-40EC-87D2-50AE09822DA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sz="2800" dirty="0">
                <a:solidFill>
                  <a:schemeClr val="accent3">
                    <a:lumMod val="75000"/>
                  </a:schemeClr>
                </a:solidFill>
              </a:rPr>
              <a:t>Complete grammar resource</a:t>
            </a:r>
          </a:p>
          <a:p>
            <a:pPr lvl="1"/>
            <a:r>
              <a:rPr lang="en-US" sz="2800" dirty="0">
                <a:solidFill>
                  <a:schemeClr val="accent3">
                    <a:lumMod val="75000"/>
                  </a:schemeClr>
                </a:solidFill>
              </a:rPr>
              <a:t>Organized by skill, grade-level, ACT prep</a:t>
            </a:r>
          </a:p>
          <a:p>
            <a:pPr lvl="1"/>
            <a:r>
              <a:rPr lang="en-US" sz="2800" dirty="0">
                <a:solidFill>
                  <a:schemeClr val="accent3">
                    <a:lumMod val="75000"/>
                  </a:schemeClr>
                </a:solidFill>
              </a:rPr>
              <a:t>Mastery-based student progress</a:t>
            </a:r>
          </a:p>
          <a:p>
            <a:pPr lvl="1"/>
            <a:r>
              <a:rPr lang="en-US" sz="2800" dirty="0">
                <a:solidFill>
                  <a:schemeClr val="accent3">
                    <a:lumMod val="75000"/>
                  </a:schemeClr>
                </a:solidFill>
              </a:rPr>
              <a:t>Teacher tools for</a:t>
            </a:r>
          </a:p>
          <a:p>
            <a:pPr lvl="2"/>
            <a:r>
              <a:rPr lang="en-US" sz="2600" dirty="0">
                <a:solidFill>
                  <a:schemeClr val="accent3">
                    <a:lumMod val="75000"/>
                  </a:schemeClr>
                </a:solidFill>
              </a:rPr>
              <a:t>Pre-assessment</a:t>
            </a:r>
          </a:p>
          <a:p>
            <a:pPr lvl="2"/>
            <a:r>
              <a:rPr lang="en-US" sz="2600" dirty="0">
                <a:solidFill>
                  <a:schemeClr val="accent3">
                    <a:lumMod val="75000"/>
                  </a:schemeClr>
                </a:solidFill>
              </a:rPr>
              <a:t>Formative Assessment</a:t>
            </a:r>
          </a:p>
          <a:p>
            <a:pPr lvl="2"/>
            <a:r>
              <a:rPr lang="en-US" sz="2600" dirty="0">
                <a:solidFill>
                  <a:schemeClr val="accent3">
                    <a:lumMod val="75000"/>
                  </a:schemeClr>
                </a:solidFill>
              </a:rPr>
              <a:t>Summative Assessment</a:t>
            </a:r>
          </a:p>
          <a:p>
            <a:pPr lvl="2"/>
            <a:r>
              <a:rPr lang="en-US" sz="2600" dirty="0">
                <a:solidFill>
                  <a:schemeClr val="accent3">
                    <a:lumMod val="75000"/>
                  </a:schemeClr>
                </a:solidFill>
              </a:rPr>
              <a:t>Student Data Analysis</a:t>
            </a:r>
          </a:p>
          <a:p>
            <a:pPr lvl="1"/>
            <a:endParaRPr lang="en-US" sz="2800" dirty="0">
              <a:solidFill>
                <a:schemeClr val="accent3">
                  <a:lumMod val="75000"/>
                </a:schemeClr>
              </a:solidFill>
            </a:endParaRPr>
          </a:p>
          <a:p>
            <a:pPr lvl="1"/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B10E722-B964-4F30-A1D4-B9F9A3FD82A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lvl="1">
              <a:buClr>
                <a:prstClr val="black">
                  <a:lumMod val="85000"/>
                  <a:lumOff val="15000"/>
                </a:prstClr>
              </a:buClr>
            </a:pPr>
            <a:r>
              <a:rPr lang="en-US" sz="2800" dirty="0">
                <a:solidFill>
                  <a:srgbClr val="A5AB81">
                    <a:lumMod val="75000"/>
                  </a:srgbClr>
                </a:solidFill>
              </a:rPr>
              <a:t>Student enrichment opportunities</a:t>
            </a:r>
          </a:p>
          <a:p>
            <a:pPr lvl="1">
              <a:buClr>
                <a:prstClr val="black">
                  <a:lumMod val="85000"/>
                  <a:lumOff val="15000"/>
                </a:prstClr>
              </a:buClr>
            </a:pPr>
            <a:r>
              <a:rPr lang="en-US" sz="2800" dirty="0">
                <a:solidFill>
                  <a:srgbClr val="A5AB81">
                    <a:lumMod val="75000"/>
                  </a:srgbClr>
                </a:solidFill>
              </a:rPr>
              <a:t>Instantly Graded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26B847-C169-4BBC-9499-80404DC28759}"/>
              </a:ext>
            </a:extLst>
          </p:cNvPr>
          <p:cNvSpPr txBox="1"/>
          <p:nvPr/>
        </p:nvSpPr>
        <p:spPr>
          <a:xfrm rot="19324337">
            <a:off x="7444484" y="3625822"/>
            <a:ext cx="43989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chemeClr val="accent3">
                    <a:lumMod val="75000"/>
                  </a:schemeClr>
                </a:solidFill>
              </a:rPr>
              <a:t>FREE</a:t>
            </a:r>
            <a:r>
              <a:rPr lang="en-US" sz="6000" dirty="0">
                <a:solidFill>
                  <a:schemeClr val="accent3">
                    <a:lumMod val="75000"/>
                  </a:schemeClr>
                </a:solidFill>
              </a:rPr>
              <a:t>-</a:t>
            </a:r>
            <a:r>
              <a:rPr lang="en-US" sz="6000" dirty="0" err="1">
                <a:solidFill>
                  <a:schemeClr val="accent3">
                    <a:lumMod val="75000"/>
                  </a:schemeClr>
                </a:solidFill>
              </a:rPr>
              <a:t>ish</a:t>
            </a:r>
            <a:endParaRPr lang="en-US" sz="96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366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uiExpand="1" build="p"/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0A55A-FF6A-4094-B426-23C302D03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3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 Red Ink: Writing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3CAA4-B09B-40EC-87D2-50AE09822DA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sz="2800" dirty="0">
                <a:solidFill>
                  <a:schemeClr val="accent3">
                    <a:lumMod val="75000"/>
                  </a:schemeClr>
                </a:solidFill>
              </a:rPr>
              <a:t>Mastery-based progress</a:t>
            </a:r>
          </a:p>
          <a:p>
            <a:pPr lvl="1"/>
            <a:r>
              <a:rPr lang="en-US" sz="2800" dirty="0">
                <a:solidFill>
                  <a:schemeClr val="accent3">
                    <a:lumMod val="75000"/>
                  </a:schemeClr>
                </a:solidFill>
              </a:rPr>
              <a:t>Teacher tools for</a:t>
            </a:r>
          </a:p>
          <a:p>
            <a:pPr lvl="2"/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Pre-assessment</a:t>
            </a:r>
          </a:p>
          <a:p>
            <a:pPr lvl="2"/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Formative Assessment</a:t>
            </a:r>
          </a:p>
          <a:p>
            <a:pPr lvl="2"/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Summative Assessment</a:t>
            </a:r>
          </a:p>
          <a:p>
            <a:pPr lvl="2"/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Student Data Analysis</a:t>
            </a:r>
          </a:p>
          <a:p>
            <a:pPr lvl="1"/>
            <a:r>
              <a:rPr lang="en-US" sz="2800" dirty="0">
                <a:solidFill>
                  <a:schemeClr val="accent3">
                    <a:lumMod val="75000"/>
                  </a:schemeClr>
                </a:solidFill>
              </a:rPr>
              <a:t> Rubrics based on mastery-based modules</a:t>
            </a:r>
          </a:p>
          <a:p>
            <a:pPr lvl="2"/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Rubrics also customizable</a:t>
            </a:r>
          </a:p>
          <a:p>
            <a:pPr lvl="1"/>
            <a:endParaRPr lang="en-US" sz="2800" dirty="0">
              <a:solidFill>
                <a:schemeClr val="accent3">
                  <a:lumMod val="75000"/>
                </a:schemeClr>
              </a:solidFill>
            </a:endParaRPr>
          </a:p>
          <a:p>
            <a:pPr lvl="1"/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B10E722-B964-4F30-A1D4-B9F9A3FD82A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lvl="1">
              <a:buClr>
                <a:prstClr val="black">
                  <a:lumMod val="85000"/>
                  <a:lumOff val="15000"/>
                </a:prstClr>
              </a:buClr>
            </a:pPr>
            <a:r>
              <a:rPr lang="en-US" sz="2800" dirty="0">
                <a:solidFill>
                  <a:srgbClr val="A5AB81">
                    <a:lumMod val="75000"/>
                  </a:srgbClr>
                </a:solidFill>
              </a:rPr>
              <a:t>Peer- and teacher-review platform</a:t>
            </a:r>
          </a:p>
          <a:p>
            <a:pPr lvl="1">
              <a:buClr>
                <a:prstClr val="black">
                  <a:lumMod val="85000"/>
                  <a:lumOff val="15000"/>
                </a:prstClr>
              </a:buClr>
            </a:pPr>
            <a:r>
              <a:rPr lang="en-US" sz="2800" dirty="0">
                <a:solidFill>
                  <a:srgbClr val="A5AB81">
                    <a:lumMod val="75000"/>
                  </a:srgbClr>
                </a:solidFill>
              </a:rPr>
              <a:t>Resources and support for each stage of writing process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26B847-C169-4BBC-9499-80404DC28759}"/>
              </a:ext>
            </a:extLst>
          </p:cNvPr>
          <p:cNvSpPr txBox="1"/>
          <p:nvPr/>
        </p:nvSpPr>
        <p:spPr>
          <a:xfrm rot="19324337">
            <a:off x="7682609" y="4025872"/>
            <a:ext cx="43989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chemeClr val="accent3">
                    <a:lumMod val="75000"/>
                  </a:schemeClr>
                </a:solidFill>
              </a:rPr>
              <a:t>FREE</a:t>
            </a:r>
            <a:r>
              <a:rPr lang="en-US" sz="6000" dirty="0">
                <a:solidFill>
                  <a:schemeClr val="accent3">
                    <a:lumMod val="75000"/>
                  </a:schemeClr>
                </a:solidFill>
              </a:rPr>
              <a:t>-</a:t>
            </a:r>
            <a:r>
              <a:rPr lang="en-US" sz="6000" dirty="0" err="1">
                <a:solidFill>
                  <a:schemeClr val="accent3">
                    <a:lumMod val="75000"/>
                  </a:schemeClr>
                </a:solidFill>
              </a:rPr>
              <a:t>ish</a:t>
            </a:r>
            <a:endParaRPr lang="en-US" sz="96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216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FC8CA3D-6658-41DC-9C20-5B4036536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Creation &amp; Collaboration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6055F84-07FC-4B6D-A6CB-351EF836B99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304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0A55A-FF6A-4094-B426-23C302D03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Weebly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3CAA4-B09B-40EC-87D2-50AE09822D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800" dirty="0">
                <a:solidFill>
                  <a:schemeClr val="accent4">
                    <a:lumMod val="75000"/>
                  </a:schemeClr>
                </a:solidFill>
              </a:rPr>
              <a:t>Free, customizable website platform</a:t>
            </a:r>
          </a:p>
          <a:p>
            <a:pPr lvl="1"/>
            <a:r>
              <a:rPr lang="en-US" sz="2800" dirty="0">
                <a:solidFill>
                  <a:schemeClr val="accent4">
                    <a:lumMod val="75000"/>
                  </a:schemeClr>
                </a:solidFill>
              </a:rPr>
              <a:t>Customizable</a:t>
            </a:r>
          </a:p>
          <a:p>
            <a:pPr lvl="2"/>
            <a:r>
              <a:rPr lang="en-US" sz="2600" dirty="0">
                <a:solidFill>
                  <a:schemeClr val="accent4">
                    <a:lumMod val="75000"/>
                  </a:schemeClr>
                </a:solidFill>
              </a:rPr>
              <a:t>Backgrounds/themes for students to choose from</a:t>
            </a:r>
          </a:p>
          <a:p>
            <a:pPr lvl="2"/>
            <a:r>
              <a:rPr lang="en-US" sz="2600" dirty="0">
                <a:solidFill>
                  <a:schemeClr val="accent4">
                    <a:lumMod val="75000"/>
                  </a:schemeClr>
                </a:solidFill>
              </a:rPr>
              <a:t>Permanent website</a:t>
            </a:r>
          </a:p>
          <a:p>
            <a:pPr lvl="1"/>
            <a:r>
              <a:rPr lang="en-US" sz="3000" dirty="0">
                <a:solidFill>
                  <a:schemeClr val="accent4">
                    <a:lumMod val="75000"/>
                  </a:schemeClr>
                </a:solidFill>
              </a:rPr>
              <a:t>Can be used as blog, portfolio, mock business, etc.</a:t>
            </a:r>
          </a:p>
          <a:p>
            <a:pPr lvl="1"/>
            <a:r>
              <a:rPr lang="en-US" sz="3000" dirty="0">
                <a:solidFill>
                  <a:schemeClr val="accent4">
                    <a:lumMod val="75000"/>
                  </a:schemeClr>
                </a:solidFill>
              </a:rPr>
              <a:t>Also helpful as </a:t>
            </a:r>
            <a:r>
              <a:rPr lang="en-US" sz="3000" dirty="0">
                <a:solidFill>
                  <a:schemeClr val="accent4">
                    <a:lumMod val="75000"/>
                  </a:schemeClr>
                </a:solidFill>
                <a:hlinkClick r:id="rId3"/>
              </a:rPr>
              <a:t>teacher website platform</a:t>
            </a:r>
            <a:r>
              <a:rPr lang="en-US" sz="3000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pPr lvl="1"/>
            <a:endParaRPr lang="en-US" sz="2800" dirty="0">
              <a:solidFill>
                <a:schemeClr val="accent4">
                  <a:lumMod val="75000"/>
                </a:schemeClr>
              </a:solidFill>
            </a:endParaRPr>
          </a:p>
          <a:p>
            <a:pPr lvl="1"/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26B847-C169-4BBC-9499-80404DC28759}"/>
              </a:ext>
            </a:extLst>
          </p:cNvPr>
          <p:cNvSpPr txBox="1"/>
          <p:nvPr/>
        </p:nvSpPr>
        <p:spPr>
          <a:xfrm rot="19324337">
            <a:off x="8149334" y="3616297"/>
            <a:ext cx="43989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chemeClr val="accent4">
                    <a:lumMod val="75000"/>
                  </a:schemeClr>
                </a:solidFill>
              </a:rPr>
              <a:t>FREE</a:t>
            </a:r>
          </a:p>
        </p:txBody>
      </p:sp>
    </p:spTree>
    <p:extLst>
      <p:ext uri="{BB962C8B-B14F-4D97-AF65-F5344CB8AC3E}">
        <p14:creationId xmlns:p14="http://schemas.microsoft.com/office/powerpoint/2010/main" val="2064138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0A55A-FF6A-4094-B426-23C302D03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Blogger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3CAA4-B09B-40EC-87D2-50AE09822D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800" dirty="0">
                <a:solidFill>
                  <a:schemeClr val="accent4">
                    <a:lumMod val="75000"/>
                  </a:schemeClr>
                </a:solidFill>
              </a:rPr>
              <a:t>Online journal/response tool</a:t>
            </a:r>
          </a:p>
          <a:p>
            <a:pPr lvl="1"/>
            <a:r>
              <a:rPr lang="en-US" sz="2800" dirty="0">
                <a:solidFill>
                  <a:schemeClr val="accent4">
                    <a:lumMod val="75000"/>
                  </a:schemeClr>
                </a:solidFill>
              </a:rPr>
              <a:t>Customizable</a:t>
            </a:r>
          </a:p>
          <a:p>
            <a:pPr lvl="2"/>
            <a:r>
              <a:rPr lang="en-US" sz="2600" dirty="0">
                <a:solidFill>
                  <a:schemeClr val="accent4">
                    <a:lumMod val="75000"/>
                  </a:schemeClr>
                </a:solidFill>
              </a:rPr>
              <a:t>Backgrounds/themes for students to choose from</a:t>
            </a:r>
          </a:p>
          <a:p>
            <a:pPr lvl="2"/>
            <a:r>
              <a:rPr lang="en-US" sz="2600" dirty="0">
                <a:solidFill>
                  <a:schemeClr val="accent4">
                    <a:lumMod val="75000"/>
                  </a:schemeClr>
                </a:solidFill>
              </a:rPr>
              <a:t>Permanent blogsite</a:t>
            </a:r>
          </a:p>
          <a:p>
            <a:pPr lvl="1"/>
            <a:r>
              <a:rPr lang="en-US" sz="2800" dirty="0">
                <a:solidFill>
                  <a:schemeClr val="accent4">
                    <a:lumMod val="75000"/>
                  </a:schemeClr>
                </a:solidFill>
              </a:rPr>
              <a:t>Easy to check quickly with </a:t>
            </a:r>
            <a:r>
              <a:rPr lang="en-US" sz="2800" dirty="0" err="1">
                <a:solidFill>
                  <a:schemeClr val="accent4">
                    <a:lumMod val="75000"/>
                  </a:schemeClr>
                </a:solidFill>
              </a:rPr>
              <a:t>Hapara</a:t>
            </a:r>
            <a:r>
              <a:rPr lang="en-US" sz="2800" dirty="0">
                <a:solidFill>
                  <a:schemeClr val="accent4">
                    <a:lumMod val="75000"/>
                  </a:schemeClr>
                </a:solidFill>
              </a:rPr>
              <a:t> or Google Classroom</a:t>
            </a:r>
          </a:p>
          <a:p>
            <a:pPr lvl="1"/>
            <a:endParaRPr lang="en-US" sz="2800" dirty="0">
              <a:solidFill>
                <a:schemeClr val="accent4">
                  <a:lumMod val="75000"/>
                </a:schemeClr>
              </a:solidFill>
            </a:endParaRPr>
          </a:p>
          <a:p>
            <a:pPr lvl="1"/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26B847-C169-4BBC-9499-80404DC28759}"/>
              </a:ext>
            </a:extLst>
          </p:cNvPr>
          <p:cNvSpPr txBox="1"/>
          <p:nvPr/>
        </p:nvSpPr>
        <p:spPr>
          <a:xfrm rot="19324337">
            <a:off x="8149334" y="3616297"/>
            <a:ext cx="43989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chemeClr val="accent4">
                    <a:lumMod val="75000"/>
                  </a:schemeClr>
                </a:solidFill>
              </a:rPr>
              <a:t>FREE</a:t>
            </a:r>
          </a:p>
        </p:txBody>
      </p:sp>
    </p:spTree>
    <p:extLst>
      <p:ext uri="{BB962C8B-B14F-4D97-AF65-F5344CB8AC3E}">
        <p14:creationId xmlns:p14="http://schemas.microsoft.com/office/powerpoint/2010/main" val="1355777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0A55A-FF6A-4094-B426-23C302D03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Google Slides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3CAA4-B09B-40EC-87D2-50AE09822D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8620125" cy="3931920"/>
          </a:xfrm>
        </p:spPr>
        <p:txBody>
          <a:bodyPr>
            <a:normAutofit/>
          </a:bodyPr>
          <a:lstStyle/>
          <a:p>
            <a:pPr lvl="1"/>
            <a:r>
              <a:rPr lang="en-US" sz="2800" dirty="0">
                <a:solidFill>
                  <a:schemeClr val="accent4">
                    <a:lumMod val="75000"/>
                  </a:schemeClr>
                </a:solidFill>
              </a:rPr>
              <a:t>Works just like PowerPoint</a:t>
            </a:r>
          </a:p>
          <a:p>
            <a:pPr lvl="1"/>
            <a:r>
              <a:rPr lang="en-US" sz="2800" dirty="0">
                <a:solidFill>
                  <a:schemeClr val="accent4">
                    <a:lumMod val="75000"/>
                  </a:schemeClr>
                </a:solidFill>
              </a:rPr>
              <a:t>Students can collaborate on presentations at the same time</a:t>
            </a:r>
            <a:endParaRPr lang="en-US" sz="26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26B847-C169-4BBC-9499-80404DC28759}"/>
              </a:ext>
            </a:extLst>
          </p:cNvPr>
          <p:cNvSpPr txBox="1"/>
          <p:nvPr/>
        </p:nvSpPr>
        <p:spPr>
          <a:xfrm rot="19324337">
            <a:off x="8539859" y="3882997"/>
            <a:ext cx="43989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chemeClr val="accent4">
                    <a:lumMod val="75000"/>
                  </a:schemeClr>
                </a:solidFill>
              </a:rPr>
              <a:t>FREE</a:t>
            </a:r>
          </a:p>
        </p:txBody>
      </p:sp>
    </p:spTree>
    <p:extLst>
      <p:ext uri="{BB962C8B-B14F-4D97-AF65-F5344CB8AC3E}">
        <p14:creationId xmlns:p14="http://schemas.microsoft.com/office/powerpoint/2010/main" val="596688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0A55A-FF6A-4094-B426-23C302D03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Prezi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3CAA4-B09B-40EC-87D2-50AE09822D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8620125" cy="3931920"/>
          </a:xfrm>
        </p:spPr>
        <p:txBody>
          <a:bodyPr>
            <a:normAutofit/>
          </a:bodyPr>
          <a:lstStyle/>
          <a:p>
            <a:pPr lvl="1"/>
            <a:r>
              <a:rPr lang="en-US" sz="2800" dirty="0">
                <a:solidFill>
                  <a:schemeClr val="accent4">
                    <a:lumMod val="75000"/>
                  </a:schemeClr>
                </a:solidFill>
              </a:rPr>
              <a:t>Interactive presentation tool</a:t>
            </a:r>
          </a:p>
          <a:p>
            <a:pPr lvl="1"/>
            <a:r>
              <a:rPr lang="en-US" sz="2800" dirty="0">
                <a:solidFill>
                  <a:schemeClr val="accent4">
                    <a:lumMod val="75000"/>
                  </a:schemeClr>
                </a:solidFill>
              </a:rPr>
              <a:t>Three Dimensional</a:t>
            </a:r>
          </a:p>
          <a:p>
            <a:pPr lvl="1"/>
            <a:r>
              <a:rPr lang="en-US" sz="2800" dirty="0">
                <a:solidFill>
                  <a:schemeClr val="accent4">
                    <a:lumMod val="75000"/>
                  </a:schemeClr>
                </a:solidFill>
              </a:rPr>
              <a:t>Ability to embed text, graphs, images, and video </a:t>
            </a:r>
            <a:endParaRPr lang="en-US" sz="2400" dirty="0">
              <a:solidFill>
                <a:schemeClr val="accent4">
                  <a:lumMod val="75000"/>
                </a:schemeClr>
              </a:solidFill>
            </a:endParaRPr>
          </a:p>
          <a:p>
            <a:pPr lvl="1"/>
            <a:endParaRPr lang="en-US" sz="2400" dirty="0">
              <a:solidFill>
                <a:schemeClr val="accent4">
                  <a:lumMod val="75000"/>
                </a:schemeClr>
              </a:solidFill>
            </a:endParaRPr>
          </a:p>
          <a:p>
            <a:pPr lvl="1"/>
            <a:r>
              <a:rPr lang="en-US" sz="2400" dirty="0">
                <a:solidFill>
                  <a:schemeClr val="accent4">
                    <a:lumMod val="75000"/>
                  </a:schemeClr>
                </a:solidFill>
                <a:hlinkClick r:id="rId3"/>
              </a:rPr>
              <a:t>Sample: Navigating the Flipped Classroom</a:t>
            </a:r>
            <a:endParaRPr lang="en-US" sz="28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26B847-C169-4BBC-9499-80404DC28759}"/>
              </a:ext>
            </a:extLst>
          </p:cNvPr>
          <p:cNvSpPr txBox="1"/>
          <p:nvPr/>
        </p:nvSpPr>
        <p:spPr>
          <a:xfrm rot="19324337">
            <a:off x="8539859" y="3882997"/>
            <a:ext cx="43989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chemeClr val="accent4">
                    <a:lumMod val="75000"/>
                  </a:schemeClr>
                </a:solidFill>
              </a:rPr>
              <a:t>FREE</a:t>
            </a:r>
          </a:p>
        </p:txBody>
      </p:sp>
    </p:spTree>
    <p:extLst>
      <p:ext uri="{BB962C8B-B14F-4D97-AF65-F5344CB8AC3E}">
        <p14:creationId xmlns:p14="http://schemas.microsoft.com/office/powerpoint/2010/main" val="2775081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5B875-CC3E-4D80-AB33-6CD18CB1C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Why, hello!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1CEFE3-7249-45F6-BB1C-7F8DB4020D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/>
              <a:t>Adam Rudebusch</a:t>
            </a:r>
          </a:p>
          <a:p>
            <a:pPr lvl="1"/>
            <a:r>
              <a:rPr lang="en-US" sz="3200" dirty="0"/>
              <a:t>Castlewood School, </a:t>
            </a:r>
            <a:r>
              <a:rPr lang="en-US" sz="3400" dirty="0"/>
              <a:t>Grades 8-12</a:t>
            </a:r>
          </a:p>
          <a:p>
            <a:pPr marL="548640" lvl="2" indent="0">
              <a:buNone/>
            </a:pPr>
            <a:r>
              <a:rPr lang="en-US" sz="3000" dirty="0">
                <a:solidFill>
                  <a:schemeClr val="tx2"/>
                </a:solidFill>
              </a:rPr>
              <a:t>-Comp. I-IV	-World Lit.	-Speech	</a:t>
            </a:r>
          </a:p>
          <a:p>
            <a:pPr marL="548640" lvl="2" indent="0">
              <a:buNone/>
            </a:pPr>
            <a:r>
              <a:rPr lang="en-US" sz="3000" dirty="0">
                <a:solidFill>
                  <a:schemeClr val="tx2"/>
                </a:solidFill>
              </a:rPr>
              <a:t>-American Lit 	-Brit. Lit.	-The Epic</a:t>
            </a:r>
          </a:p>
          <a:p>
            <a:pPr marL="548640" lvl="2" indent="0">
              <a:buNone/>
            </a:pPr>
            <a:r>
              <a:rPr lang="en-US" sz="3000" dirty="0">
                <a:solidFill>
                  <a:schemeClr val="tx2"/>
                </a:solidFill>
              </a:rPr>
              <a:t>-Shakespeare’s Comedies	-Shakespeare’s Tragedies</a:t>
            </a:r>
          </a:p>
          <a:p>
            <a:pPr marL="548640" lvl="2" indent="0">
              <a:buNone/>
            </a:pPr>
            <a:r>
              <a:rPr lang="en-US" sz="3000" dirty="0">
                <a:solidFill>
                  <a:schemeClr val="tx2"/>
                </a:solidFill>
              </a:rPr>
              <a:t>-American Nature Writing	-Gothic Fiction</a:t>
            </a:r>
          </a:p>
          <a:p>
            <a:pPr marL="548640" lvl="2" indent="0">
              <a:buNone/>
            </a:pPr>
            <a:r>
              <a:rPr lang="en-US" sz="3000" dirty="0">
                <a:solidFill>
                  <a:schemeClr val="tx2"/>
                </a:solidFill>
              </a:rPr>
              <a:t>-Dystopian Fiction	-Reading &amp; Writing Poetry </a:t>
            </a:r>
          </a:p>
          <a:p>
            <a:pPr marL="548640" lvl="2" indent="0">
              <a:buNone/>
            </a:pPr>
            <a:r>
              <a:rPr lang="en-US" sz="3000" dirty="0">
                <a:solidFill>
                  <a:schemeClr val="tx2"/>
                </a:solidFill>
              </a:rPr>
              <a:t>- &amp; Others….</a:t>
            </a:r>
          </a:p>
          <a:p>
            <a:pPr marL="548640" lvl="2" indent="0">
              <a:buNone/>
            </a:pPr>
            <a:endParaRPr lang="en-US" sz="30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6D1F52C-75E7-49D8-BC09-DE2CA5F8FFEC}"/>
              </a:ext>
            </a:extLst>
          </p:cNvPr>
          <p:cNvSpPr/>
          <p:nvPr/>
        </p:nvSpPr>
        <p:spPr>
          <a:xfrm>
            <a:off x="8477251" y="1515071"/>
            <a:ext cx="2743200" cy="249299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3600" dirty="0"/>
              <a:t>Coaching &amp; Advising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595959"/>
                </a:solidFill>
              </a:rPr>
              <a:t>Oral Interp.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595959"/>
                </a:solidFill>
              </a:rPr>
              <a:t>One-Act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595959"/>
                </a:solidFill>
              </a:rPr>
              <a:t>Senior Capstone </a:t>
            </a:r>
          </a:p>
        </p:txBody>
      </p:sp>
    </p:spTree>
    <p:extLst>
      <p:ext uri="{BB962C8B-B14F-4D97-AF65-F5344CB8AC3E}">
        <p14:creationId xmlns:p14="http://schemas.microsoft.com/office/powerpoint/2010/main" val="3245250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0A55A-FF6A-4094-B426-23C302D03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Google Drawing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3CAA4-B09B-40EC-87D2-50AE09822D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8620125" cy="3931920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en-US" sz="2800" dirty="0">
                <a:solidFill>
                  <a:schemeClr val="accent4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Graphs &amp; Diagrams</a:t>
            </a:r>
            <a:endParaRPr lang="en-US" sz="2800" dirty="0">
              <a:solidFill>
                <a:schemeClr val="accent4">
                  <a:lumMod val="75000"/>
                </a:schemeClr>
              </a:solidFill>
            </a:endParaRPr>
          </a:p>
          <a:p>
            <a:pPr lvl="1"/>
            <a:r>
              <a:rPr lang="en-US" sz="2800" dirty="0">
                <a:solidFill>
                  <a:schemeClr val="accent4">
                    <a:lumMod val="75000"/>
                  </a:schemeClr>
                </a:solidFill>
              </a:rPr>
              <a:t>Collages</a:t>
            </a:r>
          </a:p>
          <a:p>
            <a:pPr lvl="2"/>
            <a:r>
              <a:rPr lang="en-US" sz="2600" dirty="0">
                <a:solidFill>
                  <a:schemeClr val="accent4">
                    <a:lumMod val="75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Twelfth Night Character Poster</a:t>
            </a:r>
            <a:endParaRPr lang="en-US" sz="2600" dirty="0">
              <a:solidFill>
                <a:schemeClr val="accent4">
                  <a:lumMod val="75000"/>
                </a:schemeClr>
              </a:solidFill>
            </a:endParaRPr>
          </a:p>
          <a:p>
            <a:pPr lvl="1"/>
            <a:r>
              <a:rPr lang="en-US" sz="2800" dirty="0">
                <a:solidFill>
                  <a:schemeClr val="accent4">
                    <a:lumMod val="75000"/>
                  </a:schemeClr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Graphic Organizers</a:t>
            </a:r>
            <a:endParaRPr lang="en-US" sz="2800" dirty="0">
              <a:solidFill>
                <a:schemeClr val="accent4">
                  <a:lumMod val="75000"/>
                </a:schemeClr>
              </a:solidFill>
            </a:endParaRPr>
          </a:p>
          <a:p>
            <a:pPr lvl="2"/>
            <a:r>
              <a:rPr lang="en-US" sz="2600" dirty="0">
                <a:solidFill>
                  <a:schemeClr val="accent4">
                    <a:lumMod val="75000"/>
                  </a:schemeClr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Greek Gods Family Tree</a:t>
            </a:r>
            <a:endParaRPr lang="en-US" sz="2600" dirty="0">
              <a:solidFill>
                <a:schemeClr val="accent4">
                  <a:lumMod val="75000"/>
                </a:schemeClr>
              </a:solidFill>
            </a:endParaRPr>
          </a:p>
          <a:p>
            <a:pPr lvl="1"/>
            <a:r>
              <a:rPr lang="en-US" sz="2800" dirty="0">
                <a:solidFill>
                  <a:schemeClr val="accent4">
                    <a:lumMod val="75000"/>
                  </a:schemeClr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Timelines</a:t>
            </a:r>
            <a:r>
              <a:rPr lang="en-US" sz="28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endParaRPr lang="en-US" sz="2600" dirty="0">
              <a:solidFill>
                <a:schemeClr val="accent4">
                  <a:lumMod val="75000"/>
                </a:schemeClr>
              </a:solidFill>
            </a:endParaRPr>
          </a:p>
          <a:p>
            <a:pPr lvl="1"/>
            <a:r>
              <a:rPr lang="en-US" sz="2800" dirty="0">
                <a:solidFill>
                  <a:schemeClr val="accent4">
                    <a:lumMod val="75000"/>
                  </a:schemeClr>
                </a:solidFill>
              </a:rPr>
              <a:t>Collaboration</a:t>
            </a:r>
          </a:p>
          <a:p>
            <a:pPr lvl="2"/>
            <a:r>
              <a:rPr lang="en-US" sz="2600" dirty="0">
                <a:solidFill>
                  <a:schemeClr val="accent4">
                    <a:lumMod val="75000"/>
                  </a:schemeClr>
                </a:solidFill>
              </a:rPr>
              <a:t>Students (and teachers) can work on documents together, at the same time</a:t>
            </a:r>
          </a:p>
          <a:p>
            <a:pPr lvl="1"/>
            <a:r>
              <a:rPr lang="en-US" sz="2800" dirty="0">
                <a:solidFill>
                  <a:schemeClr val="accent4">
                    <a:lumMod val="75000"/>
                  </a:schemeClr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Posters</a:t>
            </a:r>
            <a:endParaRPr lang="en-US" sz="2800" dirty="0">
              <a:solidFill>
                <a:schemeClr val="accent4">
                  <a:lumMod val="75000"/>
                </a:schemeClr>
              </a:solidFill>
            </a:endParaRPr>
          </a:p>
          <a:p>
            <a:pPr lvl="2"/>
            <a:r>
              <a:rPr lang="en-US" sz="2600" dirty="0">
                <a:solidFill>
                  <a:schemeClr val="accent4">
                    <a:lumMod val="75000"/>
                  </a:schemeClr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Student Movie Poster</a:t>
            </a:r>
            <a:endParaRPr lang="en-US" sz="26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26B847-C169-4BBC-9499-80404DC28759}"/>
              </a:ext>
            </a:extLst>
          </p:cNvPr>
          <p:cNvSpPr txBox="1"/>
          <p:nvPr/>
        </p:nvSpPr>
        <p:spPr>
          <a:xfrm rot="19324337">
            <a:off x="8539859" y="3882997"/>
            <a:ext cx="43989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chemeClr val="accent4">
                    <a:lumMod val="75000"/>
                  </a:schemeClr>
                </a:solidFill>
              </a:rPr>
              <a:t>FREE</a:t>
            </a:r>
          </a:p>
        </p:txBody>
      </p:sp>
    </p:spTree>
    <p:extLst>
      <p:ext uri="{BB962C8B-B14F-4D97-AF65-F5344CB8AC3E}">
        <p14:creationId xmlns:p14="http://schemas.microsoft.com/office/powerpoint/2010/main" val="64707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0A55A-FF6A-4094-B426-23C302D03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schemeClr val="accent4">
                    <a:lumMod val="75000"/>
                  </a:schemeClr>
                </a:solidFill>
                <a:hlinkClick r:id="rId2"/>
              </a:rPr>
              <a:t>Venngage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3CAA4-B09B-40EC-87D2-50AE09822D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8620125" cy="3931920"/>
          </a:xfrm>
        </p:spPr>
        <p:txBody>
          <a:bodyPr>
            <a:normAutofit/>
          </a:bodyPr>
          <a:lstStyle/>
          <a:p>
            <a:pPr lvl="1"/>
            <a:r>
              <a:rPr lang="en-US" sz="2800" dirty="0">
                <a:solidFill>
                  <a:schemeClr val="accent4">
                    <a:lumMod val="75000"/>
                  </a:schemeClr>
                </a:solidFill>
              </a:rPr>
              <a:t>Create flowcharts and infographics</a:t>
            </a:r>
          </a:p>
          <a:p>
            <a:pPr lvl="1"/>
            <a:r>
              <a:rPr lang="en-US" sz="2800" dirty="0">
                <a:solidFill>
                  <a:schemeClr val="accent4">
                    <a:lumMod val="75000"/>
                  </a:schemeClr>
                </a:solidFill>
              </a:rPr>
              <a:t>Ready stock of clipart and </a:t>
            </a:r>
            <a:r>
              <a:rPr lang="en-US" sz="2800" dirty="0">
                <a:solidFill>
                  <a:schemeClr val="accent4">
                    <a:lumMod val="75000"/>
                  </a:schemeClr>
                </a:solidFill>
                <a:hlinkClick r:id="rId3"/>
              </a:rPr>
              <a:t>templates</a:t>
            </a:r>
            <a:endParaRPr lang="en-US" sz="26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26B847-C169-4BBC-9499-80404DC28759}"/>
              </a:ext>
            </a:extLst>
          </p:cNvPr>
          <p:cNvSpPr txBox="1"/>
          <p:nvPr/>
        </p:nvSpPr>
        <p:spPr>
          <a:xfrm rot="19324337">
            <a:off x="7206359" y="3206722"/>
            <a:ext cx="43989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chemeClr val="accent4">
                    <a:lumMod val="75000"/>
                  </a:schemeClr>
                </a:solidFill>
              </a:rPr>
              <a:t>FREE</a:t>
            </a:r>
            <a:r>
              <a:rPr lang="en-US" sz="5400" dirty="0">
                <a:solidFill>
                  <a:schemeClr val="accent4">
                    <a:lumMod val="75000"/>
                  </a:schemeClr>
                </a:solidFill>
              </a:rPr>
              <a:t>- </a:t>
            </a:r>
            <a:r>
              <a:rPr lang="en-US" sz="5400" dirty="0" err="1">
                <a:solidFill>
                  <a:schemeClr val="accent4">
                    <a:lumMod val="75000"/>
                  </a:schemeClr>
                </a:solidFill>
              </a:rPr>
              <a:t>ish</a:t>
            </a:r>
            <a:endParaRPr lang="en-US" sz="54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097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0A55A-FF6A-4094-B426-23C302D03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Google Docs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3CAA4-B09B-40EC-87D2-50AE09822D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8620125" cy="3931920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2800" dirty="0">
                <a:solidFill>
                  <a:schemeClr val="accent4">
                    <a:lumMod val="75000"/>
                  </a:schemeClr>
                </a:solidFill>
              </a:rPr>
              <a:t>All the capabilities of a basic word processing application</a:t>
            </a:r>
          </a:p>
          <a:p>
            <a:pPr lvl="2"/>
            <a:r>
              <a:rPr lang="en-US" sz="2600" dirty="0">
                <a:solidFill>
                  <a:schemeClr val="accent4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Documents</a:t>
            </a:r>
            <a:endParaRPr lang="en-US" sz="2600" dirty="0">
              <a:solidFill>
                <a:schemeClr val="accent4">
                  <a:lumMod val="75000"/>
                </a:schemeClr>
              </a:solidFill>
            </a:endParaRPr>
          </a:p>
          <a:p>
            <a:pPr lvl="3"/>
            <a:r>
              <a:rPr lang="en-US" sz="2600" dirty="0">
                <a:solidFill>
                  <a:schemeClr val="accent4">
                    <a:lumMod val="75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Worksheets</a:t>
            </a:r>
            <a:endParaRPr lang="en-US" sz="2600" dirty="0">
              <a:solidFill>
                <a:schemeClr val="accent4">
                  <a:lumMod val="75000"/>
                </a:schemeClr>
              </a:solidFill>
            </a:endParaRPr>
          </a:p>
          <a:p>
            <a:pPr lvl="2"/>
            <a:r>
              <a:rPr lang="en-US" sz="2600" dirty="0">
                <a:solidFill>
                  <a:schemeClr val="accent4">
                    <a:lumMod val="75000"/>
                  </a:schemeClr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Tables</a:t>
            </a:r>
            <a:endParaRPr lang="en-US" sz="2600" dirty="0">
              <a:solidFill>
                <a:schemeClr val="accent4">
                  <a:lumMod val="75000"/>
                </a:schemeClr>
              </a:solidFill>
            </a:endParaRPr>
          </a:p>
          <a:p>
            <a:pPr lvl="2"/>
            <a:r>
              <a:rPr lang="en-US" sz="2600" dirty="0">
                <a:solidFill>
                  <a:schemeClr val="accent4">
                    <a:lumMod val="75000"/>
                  </a:schemeClr>
                </a:solidFill>
              </a:rPr>
              <a:t>Commenting</a:t>
            </a:r>
          </a:p>
          <a:p>
            <a:pPr lvl="1"/>
            <a:r>
              <a:rPr lang="en-US" sz="2800" dirty="0">
                <a:solidFill>
                  <a:schemeClr val="accent4">
                    <a:lumMod val="75000"/>
                  </a:schemeClr>
                </a:solidFill>
              </a:rPr>
              <a:t>Collaboration</a:t>
            </a:r>
          </a:p>
          <a:p>
            <a:pPr lvl="2"/>
            <a:r>
              <a:rPr lang="en-US" sz="2600" dirty="0">
                <a:solidFill>
                  <a:schemeClr val="accent4">
                    <a:lumMod val="75000"/>
                  </a:schemeClr>
                </a:solidFill>
              </a:rPr>
              <a:t>Students (and teachers) can work on documents together, at the same time</a:t>
            </a:r>
          </a:p>
          <a:p>
            <a:pPr lvl="1"/>
            <a:r>
              <a:rPr lang="en-US" sz="2800" dirty="0">
                <a:solidFill>
                  <a:schemeClr val="accent4">
                    <a:lumMod val="75000"/>
                  </a:schemeClr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Handy for syllabi </a:t>
            </a:r>
            <a:endParaRPr lang="en-US" sz="2800" dirty="0">
              <a:solidFill>
                <a:schemeClr val="accent4">
                  <a:lumMod val="75000"/>
                </a:schemeClr>
              </a:solidFill>
            </a:endParaRPr>
          </a:p>
          <a:p>
            <a:pPr lvl="2"/>
            <a:endParaRPr lang="en-US" sz="26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26B847-C169-4BBC-9499-80404DC28759}"/>
              </a:ext>
            </a:extLst>
          </p:cNvPr>
          <p:cNvSpPr txBox="1"/>
          <p:nvPr/>
        </p:nvSpPr>
        <p:spPr>
          <a:xfrm rot="19324337">
            <a:off x="8539859" y="3882997"/>
            <a:ext cx="43989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chemeClr val="accent4">
                    <a:lumMod val="75000"/>
                  </a:schemeClr>
                </a:solidFill>
              </a:rPr>
              <a:t>FREE</a:t>
            </a:r>
          </a:p>
        </p:txBody>
      </p:sp>
    </p:spTree>
    <p:extLst>
      <p:ext uri="{BB962C8B-B14F-4D97-AF65-F5344CB8AC3E}">
        <p14:creationId xmlns:p14="http://schemas.microsoft.com/office/powerpoint/2010/main" val="1647306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a16="http://schemas.microsoft.com/office/drawing/2014/main" id="{384B5FFB-E400-49F0-8153-75622C96F4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9E734E7-3EBF-463F-9D80-2668EE36A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4685F97-04E2-4F32-B20B-3CB5C4D1FC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57F0196-A6E1-4D1C-B47F-8CF95D7596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521404AE-4400-43A1-94EC-16F37AE015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28372" y="1267730"/>
            <a:ext cx="1567331" cy="645295"/>
            <a:chOff x="5318306" y="1386268"/>
            <a:chExt cx="1567331" cy="645295"/>
          </a:xfrm>
        </p:grpSpPr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96CF6F17-8CCC-492C-A2CB-97CCBF7CBB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393A3195-94A6-4E0A-BE4A-12564DAEE2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F91373ED-58A8-4EEA-959E-7BD3C97B15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6995F625-BE4F-4433-8290-5DF0E8589F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836677E-F83B-4FAB-8095-870076307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655E224A-5F26-423E-949C-07A720F39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A6F1DA18-4CA4-40CF-9ACA-105D8373B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ED44B5A-D1D1-4D24-B086-CD08EF5E9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205" y="1887795"/>
            <a:ext cx="9673306" cy="273310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dirty="0"/>
              <a:t>Questions?</a:t>
            </a:r>
            <a:br>
              <a:rPr lang="en-US" sz="4900" cap="none" dirty="0"/>
            </a:br>
            <a:br>
              <a:rPr lang="en-US" sz="4900" cap="none" dirty="0"/>
            </a:br>
            <a:endParaRPr lang="en-US" sz="49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54D91C-97A6-4405-9CF4-6D22DFF65C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60204" y="4718994"/>
            <a:ext cx="9673306" cy="913322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endParaRPr lang="en-US" sz="2000" spc="8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2000" spc="8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7C6D1B74-744B-4231-97DB-86B4C9C5E2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610955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ABC98C72-9EDD-4426-B45A-84E06A7CD2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61144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44887186-EE44-4AD3-BEFE-3478B4537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61144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58EECC4E-F1C0-4C09-A7FD-4D623DACC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4438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466422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a16="http://schemas.microsoft.com/office/drawing/2014/main" id="{384B5FFB-E400-49F0-8153-75622C96F4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9E734E7-3EBF-463F-9D80-2668EE36A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4685F97-04E2-4F32-B20B-3CB5C4D1FC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57F0196-A6E1-4D1C-B47F-8CF95D7596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521404AE-4400-43A1-94EC-16F37AE015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28372" y="1267730"/>
            <a:ext cx="1567331" cy="645295"/>
            <a:chOff x="5318306" y="1386268"/>
            <a:chExt cx="1567331" cy="645295"/>
          </a:xfrm>
        </p:grpSpPr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96CF6F17-8CCC-492C-A2CB-97CCBF7CBB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393A3195-94A6-4E0A-BE4A-12564DAEE2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F91373ED-58A8-4EEA-959E-7BD3C97B15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6995F625-BE4F-4433-8290-5DF0E8589F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836677E-F83B-4FAB-8095-870076307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655E224A-5F26-423E-949C-07A720F39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A6F1DA18-4CA4-40CF-9ACA-105D8373B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ED44B5A-D1D1-4D24-B086-CD08EF5E9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205" y="1887795"/>
            <a:ext cx="9673306" cy="601946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dirty="0"/>
              <a:t>Thank you!</a:t>
            </a:r>
            <a:br>
              <a:rPr lang="en-US" dirty="0"/>
            </a:br>
            <a:endParaRPr lang="en-US" sz="4900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7C6D1B74-744B-4231-97DB-86B4C9C5E2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610955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ABC98C72-9EDD-4426-B45A-84E06A7CD2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61144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44887186-EE44-4AD3-BEFE-3478B4537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61144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58EECC4E-F1C0-4C09-A7FD-4D623DACC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4438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B203E91E-164C-454B-B677-7FC3F1C06E63}"/>
              </a:ext>
            </a:extLst>
          </p:cNvPr>
          <p:cNvSpPr txBox="1"/>
          <p:nvPr/>
        </p:nvSpPr>
        <p:spPr>
          <a:xfrm>
            <a:off x="5248274" y="688520"/>
            <a:ext cx="169545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/>
              <a:t>Adam Rudebusch</a:t>
            </a:r>
          </a:p>
          <a:p>
            <a:pPr algn="ctr"/>
            <a:r>
              <a:rPr lang="en-US" sz="1700" dirty="0"/>
              <a:t>@</a:t>
            </a:r>
            <a:r>
              <a:rPr lang="en-US" sz="1700" dirty="0" err="1"/>
              <a:t>MrRudebusch</a:t>
            </a:r>
            <a:endParaRPr lang="en-US" sz="170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C60E22A-F536-4CED-B5FB-C23DA765BF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60575" y="2373233"/>
            <a:ext cx="9070848" cy="3346331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kumimoji="0" lang="en-US" sz="5700" b="0" i="0" u="none" strike="noStrike" kern="1200" cap="none" spc="-10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Before you go, please fill out the brief survey linked below. I’ve included my email on that survey in case you have further questions that I may be able to help you with. </a:t>
            </a:r>
            <a:br>
              <a:rPr kumimoji="0" lang="en-US" sz="5700" b="0" i="0" u="none" strike="noStrike" kern="1200" cap="none" spc="-10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</a:br>
            <a:endParaRPr kumimoji="0" lang="en-US" sz="5700" b="0" i="0" u="none" strike="noStrike" kern="1200" cap="none" spc="-10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  <a:p>
            <a:pPr algn="l"/>
            <a:r>
              <a:rPr kumimoji="0" lang="en-US" sz="5700" b="0" i="0" u="none" strike="noStrike" kern="1200" cap="none" spc="-10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  <a:hlinkClick r:id="rId3"/>
              </a:rPr>
              <a:t>2020 SDCTE Follow-up Survey</a:t>
            </a:r>
            <a:br>
              <a:rPr kumimoji="0" lang="en-US" sz="5700" b="0" i="0" u="none" strike="noStrike" kern="1200" cap="none" spc="-10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</a:br>
            <a:br>
              <a:rPr kumimoji="0" lang="en-US" sz="5700" b="0" i="0" u="none" strike="noStrike" kern="1200" cap="none" spc="-10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</a:br>
            <a:r>
              <a:rPr kumimoji="0" lang="en-US" sz="5700" b="0" i="0" u="none" strike="noStrike" kern="1200" cap="none" spc="-10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Have a great fall—you’ve got this!</a:t>
            </a:r>
            <a:br>
              <a:rPr kumimoji="0" lang="en-US" sz="5700" b="0" i="0" u="none" strike="noStrike" kern="1200" cap="none" spc="-10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</a:br>
            <a:br>
              <a:rPr kumimoji="0" lang="en-US" sz="4400" b="0" i="0" u="none" strike="noStrike" kern="1200" cap="none" spc="-10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807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5B875-CC3E-4D80-AB33-6CD18CB1C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Before we get started….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1CEFE3-7249-45F6-BB1C-7F8DB4020D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420350" cy="3931920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Go to </a:t>
            </a:r>
            <a:r>
              <a:rPr lang="en-US" sz="3600" dirty="0">
                <a:hlinkClick r:id="rId2"/>
              </a:rPr>
              <a:t>MrRudebusch.weebly.com</a:t>
            </a:r>
            <a:r>
              <a:rPr lang="en-US" sz="3600" dirty="0"/>
              <a:t> (</a:t>
            </a:r>
            <a:r>
              <a:rPr lang="en-US" sz="3400" dirty="0"/>
              <a:t>That’s where everything is for today!)</a:t>
            </a:r>
          </a:p>
          <a:p>
            <a:pPr lvl="2"/>
            <a:r>
              <a:rPr lang="en-US" sz="3200" dirty="0">
                <a:sym typeface="Wingdings" panose="05000000000000000000" pitchFamily="2" charset="2"/>
              </a:rPr>
              <a:t>More…</a:t>
            </a:r>
          </a:p>
          <a:p>
            <a:pPr lvl="3"/>
            <a:r>
              <a:rPr lang="en-US" sz="3200" dirty="0">
                <a:sym typeface="Wingdings" panose="05000000000000000000" pitchFamily="2" charset="2"/>
              </a:rPr>
              <a:t>Conference Presentations</a:t>
            </a:r>
          </a:p>
          <a:p>
            <a:pPr lvl="4"/>
            <a:r>
              <a:rPr lang="en-US" sz="3200" dirty="0">
                <a:sym typeface="Wingdings" panose="05000000000000000000" pitchFamily="2" charset="2"/>
              </a:rPr>
              <a:t>”Digital Tools”</a:t>
            </a:r>
            <a:endParaRPr lang="en-US" sz="3200" dirty="0"/>
          </a:p>
          <a:p>
            <a:r>
              <a:rPr lang="en-US" sz="3600" dirty="0">
                <a:hlinkClick r:id="rId3"/>
              </a:rPr>
              <a:t>Take this short survey</a:t>
            </a:r>
            <a:r>
              <a:rPr lang="en-US" sz="3600" dirty="0"/>
              <a:t> (to help me prioritize how we use our time today)</a:t>
            </a:r>
          </a:p>
          <a:p>
            <a:pPr marL="548640" lvl="2" indent="0"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671301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3889B-F90E-4755-9724-58D616423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Let’s Take a Look at the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41D95-2B03-4D1B-95F1-DB6FFE3C4E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fontAlgn="base">
              <a:buFont typeface="+mj-lt"/>
              <a:buAutoNum type="arabicPeriod"/>
            </a:pPr>
            <a:r>
              <a:rPr lang="en-US" sz="3200" dirty="0"/>
              <a:t>Priority Tools and Resources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en-US" sz="3200" dirty="0"/>
              <a:t>What We Feel Confident About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en-US" sz="3200" dirty="0"/>
              <a:t>What We Don’t Feel Terribly Confident About</a:t>
            </a:r>
            <a:br>
              <a:rPr lang="en-US" sz="2400" dirty="0"/>
            </a:b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752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56A22-10F7-466E-BA3A-B6FDD091C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/>
              <a:t>Today’s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28BE0-DD83-4267-9370-AA8573110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925" y="2103120"/>
            <a:ext cx="3524249" cy="3931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I. Explore</a:t>
            </a:r>
          </a:p>
          <a:p>
            <a:pPr lvl="1"/>
            <a:r>
              <a:rPr lang="en-US" sz="2200" dirty="0">
                <a:solidFill>
                  <a:schemeClr val="accent2">
                    <a:lumMod val="75000"/>
                  </a:schemeClr>
                </a:solidFill>
              </a:rPr>
              <a:t>Peruse a workable platform for teacher organization, student resources, and daily lessons. </a:t>
            </a:r>
          </a:p>
          <a:p>
            <a:pPr lvl="2"/>
            <a:r>
              <a:rPr lang="en-US" sz="1800" dirty="0">
                <a:solidFill>
                  <a:schemeClr val="accent2">
                    <a:lumMod val="75000"/>
                  </a:schemeClr>
                </a:solidFill>
                <a:hlinkClick r:id="rId2"/>
              </a:rPr>
              <a:t>MrRudebusch.weebly.com</a:t>
            </a:r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endParaRPr lang="en-US" sz="2200" dirty="0">
              <a:solidFill>
                <a:schemeClr val="accent2">
                  <a:lumMod val="75000"/>
                </a:schemeClr>
              </a:solidFill>
            </a:endParaRPr>
          </a:p>
          <a:p>
            <a:pPr marL="274320" lvl="1" indent="0">
              <a:buNone/>
            </a:pPr>
            <a:endParaRPr lang="en-US" sz="22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227B8DC-0F68-4BB4-B897-AA5732A29B15}"/>
              </a:ext>
            </a:extLst>
          </p:cNvPr>
          <p:cNvSpPr txBox="1">
            <a:spLocks/>
          </p:cNvSpPr>
          <p:nvPr/>
        </p:nvSpPr>
        <p:spPr>
          <a:xfrm>
            <a:off x="4133851" y="2103120"/>
            <a:ext cx="34290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Clr>
                <a:prstClr val="black">
                  <a:lumMod val="85000"/>
                  <a:lumOff val="15000"/>
                </a:prstClr>
              </a:buClr>
              <a:buNone/>
            </a:pPr>
            <a:r>
              <a:rPr lang="en-US" sz="3200" dirty="0">
                <a:solidFill>
                  <a:schemeClr val="accent3">
                    <a:lumMod val="75000"/>
                  </a:schemeClr>
                </a:solidFill>
              </a:rPr>
              <a:t>II. Learn</a:t>
            </a:r>
          </a:p>
          <a:p>
            <a:pPr lvl="1">
              <a:buClr>
                <a:prstClr val="black">
                  <a:lumMod val="85000"/>
                  <a:lumOff val="15000"/>
                </a:prstClr>
              </a:buClr>
            </a:pPr>
            <a:r>
              <a:rPr lang="en-US" sz="2200" dirty="0">
                <a:solidFill>
                  <a:schemeClr val="accent3">
                    <a:lumMod val="75000"/>
                  </a:schemeClr>
                </a:solidFill>
              </a:rPr>
              <a:t>Encounter new digital tools and resources</a:t>
            </a:r>
          </a:p>
          <a:p>
            <a:pPr lvl="2">
              <a:buClr>
                <a:prstClr val="black">
                  <a:lumMod val="85000"/>
                  <a:lumOff val="15000"/>
                </a:prstClr>
              </a:buClr>
            </a:pP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Some for you</a:t>
            </a:r>
          </a:p>
          <a:p>
            <a:pPr lvl="2">
              <a:buClr>
                <a:prstClr val="black">
                  <a:lumMod val="85000"/>
                  <a:lumOff val="15000"/>
                </a:prstClr>
              </a:buClr>
            </a:pP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Some for your students</a:t>
            </a:r>
          </a:p>
          <a:p>
            <a:pPr lvl="1"/>
            <a:endParaRPr lang="en-US" sz="2000" dirty="0"/>
          </a:p>
          <a:p>
            <a:pPr marL="274320" lvl="1" indent="0">
              <a:buFont typeface="Garamond" pitchFamily="18" charset="0"/>
              <a:buNone/>
            </a:pPr>
            <a:endParaRPr lang="en-US" sz="22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4163022-FB39-402C-A71A-B6791DDFB2CE}"/>
              </a:ext>
            </a:extLst>
          </p:cNvPr>
          <p:cNvSpPr txBox="1">
            <a:spLocks/>
          </p:cNvSpPr>
          <p:nvPr/>
        </p:nvSpPr>
        <p:spPr>
          <a:xfrm>
            <a:off x="7562850" y="2112645"/>
            <a:ext cx="371475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>
                <a:solidFill>
                  <a:schemeClr val="accent4">
                    <a:lumMod val="75000"/>
                  </a:schemeClr>
                </a:solidFill>
              </a:rPr>
              <a:t>III. Plan</a:t>
            </a:r>
            <a:endParaRPr lang="en-US" sz="2400" dirty="0">
              <a:solidFill>
                <a:schemeClr val="accent4">
                  <a:lumMod val="75000"/>
                </a:schemeClr>
              </a:solidFill>
            </a:endParaRPr>
          </a:p>
          <a:p>
            <a:pPr lvl="1"/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Think about how the tools you encountered today can help you in the upcoming year.</a:t>
            </a:r>
            <a:endParaRPr lang="en-US" sz="2000" dirty="0">
              <a:solidFill>
                <a:schemeClr val="accent3">
                  <a:lumMod val="50000"/>
                </a:schemeClr>
              </a:solidFill>
            </a:endParaRPr>
          </a:p>
          <a:p>
            <a:pPr lvl="1"/>
            <a:endParaRPr lang="en-US" sz="2000" dirty="0"/>
          </a:p>
          <a:p>
            <a:pPr marL="274320" lvl="1" indent="0">
              <a:buFont typeface="Garamond" pitchFamily="18" charset="0"/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597613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56A22-10F7-466E-BA3A-B6FDD091C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/>
              <a:t>Today’s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28BE0-DD83-4267-9370-AA8573110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925" y="2103120"/>
            <a:ext cx="3524249" cy="3931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Content &amp; Research</a:t>
            </a:r>
          </a:p>
          <a:p>
            <a:pPr lvl="1"/>
            <a:r>
              <a:rPr lang="en-US" sz="2200" dirty="0">
                <a:solidFill>
                  <a:schemeClr val="accent2">
                    <a:lumMod val="75000"/>
                  </a:schemeClr>
                </a:solidFill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SD Library Database</a:t>
            </a:r>
            <a:endParaRPr lang="en-US" sz="2200" dirty="0">
              <a:solidFill>
                <a:schemeClr val="accent2">
                  <a:lumMod val="75000"/>
                </a:schemeClr>
              </a:solidFill>
            </a:endParaRPr>
          </a:p>
          <a:p>
            <a:pPr lvl="2"/>
            <a:r>
              <a:rPr lang="en-US" sz="2000" dirty="0">
                <a:solidFill>
                  <a:schemeClr val="accent2">
                    <a:lumMod val="75000"/>
                  </a:schemeClr>
                </a:solidFill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SIRS Issues Researcher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CommonLit</a:t>
            </a:r>
            <a:endParaRPr lang="en-US" sz="2200" dirty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en-US" sz="2200" dirty="0">
                <a:solidFill>
                  <a:schemeClr val="accent2">
                    <a:lumMod val="75000"/>
                  </a:schemeClr>
                </a:solidFill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Project Gutenberg</a:t>
            </a:r>
            <a:endParaRPr lang="en-US" sz="2200" dirty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en-US" sz="2200" dirty="0">
                <a:solidFill>
                  <a:schemeClr val="accent2">
                    <a:lumMod val="75000"/>
                  </a:schemeClr>
                </a:solidFill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MIT Shakespeare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Rsrc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endParaRPr lang="en-US" sz="2200" dirty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en-US" sz="2200" dirty="0">
                <a:solidFill>
                  <a:schemeClr val="accent2">
                    <a:lumMod val="75000"/>
                  </a:schemeClr>
                </a:solidFill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Folger Shakespeare Library</a:t>
            </a:r>
            <a:endParaRPr lang="en-US" sz="2200" dirty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hlinkClick r:id="rId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LibriVox</a:t>
            </a:r>
            <a:endParaRPr lang="en-US" sz="2200" dirty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endParaRPr lang="en-US" sz="2200" dirty="0">
              <a:solidFill>
                <a:schemeClr val="accent2">
                  <a:lumMod val="75000"/>
                </a:schemeClr>
              </a:solidFill>
            </a:endParaRPr>
          </a:p>
          <a:p>
            <a:pPr marL="274320" lvl="1" indent="0">
              <a:buNone/>
            </a:pPr>
            <a:endParaRPr lang="en-US" sz="22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227B8DC-0F68-4BB4-B897-AA5732A29B15}"/>
              </a:ext>
            </a:extLst>
          </p:cNvPr>
          <p:cNvSpPr txBox="1">
            <a:spLocks/>
          </p:cNvSpPr>
          <p:nvPr/>
        </p:nvSpPr>
        <p:spPr>
          <a:xfrm>
            <a:off x="4133850" y="2103120"/>
            <a:ext cx="3533775" cy="43167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>
                <a:solidFill>
                  <a:schemeClr val="accent3">
                    <a:lumMod val="75000"/>
                  </a:schemeClr>
                </a:solidFill>
              </a:rPr>
              <a:t>Study &amp; Assessment</a:t>
            </a:r>
            <a:endParaRPr lang="en-US" sz="2400" dirty="0">
              <a:solidFill>
                <a:schemeClr val="accent3">
                  <a:lumMod val="75000"/>
                </a:schemeClr>
              </a:solidFill>
            </a:endParaRPr>
          </a:p>
          <a:p>
            <a:pPr lvl="1"/>
            <a:r>
              <a:rPr lang="en-US" sz="2200" dirty="0">
                <a:solidFill>
                  <a:schemeClr val="accent3">
                    <a:lumMod val="75000"/>
                  </a:schemeClr>
                </a:solidFill>
                <a:hlinkClick r:id="rId9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Kahoot</a:t>
            </a:r>
            <a:endParaRPr lang="en-US" sz="2200" dirty="0">
              <a:solidFill>
                <a:schemeClr val="accent3">
                  <a:lumMod val="75000"/>
                </a:schemeClr>
              </a:solidFill>
            </a:endParaRPr>
          </a:p>
          <a:p>
            <a:pPr lvl="1"/>
            <a:r>
              <a:rPr lang="en-US" sz="2200" dirty="0">
                <a:solidFill>
                  <a:schemeClr val="accent3">
                    <a:lumMod val="75000"/>
                  </a:schemeClr>
                </a:solidFill>
                <a:hlinkClick r:id="rId10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Quizlet</a:t>
            </a:r>
            <a:endParaRPr lang="en-US" sz="2200" dirty="0">
              <a:solidFill>
                <a:schemeClr val="accent3">
                  <a:lumMod val="75000"/>
                </a:schemeClr>
              </a:solidFill>
            </a:endParaRPr>
          </a:p>
          <a:p>
            <a:pPr lvl="1"/>
            <a:r>
              <a:rPr lang="en-US" sz="2200" dirty="0">
                <a:solidFill>
                  <a:schemeClr val="accent3">
                    <a:lumMod val="75000"/>
                  </a:schemeClr>
                </a:solidFill>
                <a:hlinkClick r:id="rId11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Socrative</a:t>
            </a:r>
            <a:endParaRPr lang="en-US" sz="2200" dirty="0">
              <a:solidFill>
                <a:schemeClr val="accent3">
                  <a:lumMod val="75000"/>
                </a:schemeClr>
              </a:solidFill>
            </a:endParaRPr>
          </a:p>
          <a:p>
            <a:pPr lvl="1"/>
            <a:r>
              <a:rPr lang="en-US" sz="2200" dirty="0">
                <a:solidFill>
                  <a:schemeClr val="accent3">
                    <a:lumMod val="75000"/>
                  </a:schemeClr>
                </a:solidFill>
                <a:hlinkClick r:id="rId1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Vocabulary.com</a:t>
            </a:r>
            <a:endParaRPr lang="en-US" sz="2200" dirty="0">
              <a:solidFill>
                <a:schemeClr val="accent3">
                  <a:lumMod val="75000"/>
                </a:schemeClr>
              </a:solidFill>
            </a:endParaRPr>
          </a:p>
          <a:p>
            <a:pPr lvl="1"/>
            <a:r>
              <a:rPr lang="en-US" sz="2200" dirty="0" err="1">
                <a:solidFill>
                  <a:schemeClr val="accent3">
                    <a:lumMod val="75000"/>
                  </a:schemeClr>
                </a:solidFill>
                <a:hlinkClick r:id="rId1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FlipGrid</a:t>
            </a:r>
            <a:endParaRPr lang="en-US" sz="2200" dirty="0">
              <a:solidFill>
                <a:schemeClr val="accent3">
                  <a:lumMod val="75000"/>
                </a:schemeClr>
              </a:solidFill>
            </a:endParaRPr>
          </a:p>
          <a:p>
            <a:pPr lvl="1"/>
            <a:r>
              <a:rPr lang="en-US" sz="2200" dirty="0">
                <a:solidFill>
                  <a:schemeClr val="accent3">
                    <a:lumMod val="75000"/>
                  </a:schemeClr>
                </a:solidFill>
                <a:hlinkClick r:id="rId1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Poll Everywhere</a:t>
            </a:r>
            <a:endParaRPr lang="en-US" sz="2200" dirty="0">
              <a:solidFill>
                <a:schemeClr val="accent3">
                  <a:lumMod val="75000"/>
                </a:schemeClr>
              </a:solidFill>
            </a:endParaRPr>
          </a:p>
          <a:p>
            <a:pPr lvl="1"/>
            <a:r>
              <a:rPr lang="en-US" sz="2200" dirty="0">
                <a:solidFill>
                  <a:schemeClr val="accent3">
                    <a:lumMod val="75000"/>
                  </a:schemeClr>
                </a:solidFill>
              </a:rPr>
              <a:t>No Red Ink</a:t>
            </a:r>
          </a:p>
          <a:p>
            <a:pPr lvl="2"/>
            <a:r>
              <a:rPr lang="en-US" sz="2000" dirty="0">
                <a:solidFill>
                  <a:schemeClr val="accent3">
                    <a:lumMod val="75000"/>
                  </a:schemeClr>
                </a:solidFill>
                <a:hlinkClick r:id="rId1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Grammar</a:t>
            </a:r>
            <a:endParaRPr lang="en-US" sz="2000" dirty="0">
              <a:solidFill>
                <a:schemeClr val="accent3">
                  <a:lumMod val="75000"/>
                </a:schemeClr>
              </a:solidFill>
            </a:endParaRPr>
          </a:p>
          <a:p>
            <a:pPr lvl="2"/>
            <a:r>
              <a:rPr lang="en-US" sz="2000" dirty="0">
                <a:solidFill>
                  <a:schemeClr val="accent3">
                    <a:lumMod val="75000"/>
                  </a:schemeClr>
                </a:solidFill>
                <a:hlinkClick r:id="rId1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Writing</a:t>
            </a:r>
            <a:endParaRPr lang="en-US" sz="2000" dirty="0">
              <a:solidFill>
                <a:schemeClr val="accent3">
                  <a:lumMod val="75000"/>
                </a:schemeClr>
              </a:solidFill>
            </a:endParaRPr>
          </a:p>
          <a:p>
            <a:pPr lvl="1"/>
            <a:endParaRPr lang="en-US" sz="2000" dirty="0">
              <a:solidFill>
                <a:schemeClr val="accent3">
                  <a:lumMod val="50000"/>
                </a:schemeClr>
              </a:solidFill>
            </a:endParaRPr>
          </a:p>
          <a:p>
            <a:pPr lvl="1"/>
            <a:endParaRPr lang="en-US" sz="2000" dirty="0"/>
          </a:p>
          <a:p>
            <a:pPr marL="274320" lvl="1" indent="0">
              <a:buFont typeface="Garamond" pitchFamily="18" charset="0"/>
              <a:buNone/>
            </a:pPr>
            <a:endParaRPr lang="en-US" sz="22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4163022-FB39-402C-A71A-B6791DDFB2CE}"/>
              </a:ext>
            </a:extLst>
          </p:cNvPr>
          <p:cNvSpPr txBox="1">
            <a:spLocks/>
          </p:cNvSpPr>
          <p:nvPr/>
        </p:nvSpPr>
        <p:spPr>
          <a:xfrm>
            <a:off x="7562850" y="2112645"/>
            <a:ext cx="421005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>
                <a:solidFill>
                  <a:schemeClr val="accent4">
                    <a:lumMod val="75000"/>
                  </a:schemeClr>
                </a:solidFill>
              </a:rPr>
              <a:t>Creation &amp; Collaboration</a:t>
            </a:r>
            <a:endParaRPr lang="en-US" sz="2400" dirty="0">
              <a:solidFill>
                <a:schemeClr val="accent4">
                  <a:lumMod val="75000"/>
                </a:schemeClr>
              </a:solidFill>
            </a:endParaRPr>
          </a:p>
          <a:p>
            <a:pPr lvl="1"/>
            <a:r>
              <a:rPr lang="en-US" sz="2200" dirty="0">
                <a:solidFill>
                  <a:schemeClr val="accent4">
                    <a:lumMod val="75000"/>
                  </a:schemeClr>
                </a:solidFill>
                <a:hlinkClick r:id="rId1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Blogger</a:t>
            </a:r>
            <a:endParaRPr lang="en-US" sz="2200" dirty="0">
              <a:solidFill>
                <a:schemeClr val="accent4">
                  <a:lumMod val="75000"/>
                </a:schemeClr>
              </a:solidFill>
            </a:endParaRPr>
          </a:p>
          <a:p>
            <a:pPr lvl="1"/>
            <a:r>
              <a:rPr lang="en-US" sz="2200" dirty="0">
                <a:solidFill>
                  <a:schemeClr val="accent4">
                    <a:lumMod val="75000"/>
                  </a:schemeClr>
                </a:solidFill>
                <a:hlinkClick r:id="rId1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Weebly</a:t>
            </a:r>
            <a:endParaRPr lang="en-US" sz="2200" dirty="0">
              <a:solidFill>
                <a:schemeClr val="accent4">
                  <a:lumMod val="75000"/>
                </a:schemeClr>
              </a:solidFill>
            </a:endParaRPr>
          </a:p>
          <a:p>
            <a:pPr lvl="1"/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  <a:hlinkClick r:id="rId19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Venngage</a:t>
            </a:r>
            <a:endParaRPr lang="en-US" sz="2200" dirty="0">
              <a:solidFill>
                <a:schemeClr val="accent4">
                  <a:lumMod val="75000"/>
                </a:schemeClr>
              </a:solidFill>
            </a:endParaRPr>
          </a:p>
          <a:p>
            <a:pPr lvl="1"/>
            <a:r>
              <a:rPr lang="en-US" sz="2200" dirty="0">
                <a:solidFill>
                  <a:schemeClr val="accent4">
                    <a:lumMod val="75000"/>
                  </a:schemeClr>
                </a:solidFill>
                <a:hlinkClick r:id="rId20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Prezi</a:t>
            </a:r>
            <a:endParaRPr lang="en-US" sz="2200" dirty="0">
              <a:solidFill>
                <a:schemeClr val="accent4">
                  <a:lumMod val="75000"/>
                </a:schemeClr>
              </a:solidFill>
            </a:endParaRPr>
          </a:p>
          <a:p>
            <a:pPr lvl="1"/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Google Suite</a:t>
            </a:r>
          </a:p>
          <a:p>
            <a:pPr lvl="2"/>
            <a:r>
              <a:rPr lang="en-US" sz="2000" dirty="0">
                <a:solidFill>
                  <a:schemeClr val="accent4">
                    <a:lumMod val="75000"/>
                  </a:schemeClr>
                </a:solidFill>
                <a:hlinkClick r:id="rId21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Docs</a:t>
            </a:r>
            <a:endParaRPr lang="en-US" sz="2000" dirty="0">
              <a:solidFill>
                <a:schemeClr val="accent4">
                  <a:lumMod val="75000"/>
                </a:schemeClr>
              </a:solidFill>
            </a:endParaRPr>
          </a:p>
          <a:p>
            <a:pPr lvl="2"/>
            <a:r>
              <a:rPr lang="en-US" sz="2000" dirty="0">
                <a:solidFill>
                  <a:schemeClr val="accent4">
                    <a:lumMod val="75000"/>
                  </a:schemeClr>
                </a:solidFill>
                <a:hlinkClick r:id="rId2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Drawing</a:t>
            </a:r>
            <a:endParaRPr lang="en-US" sz="2000" dirty="0">
              <a:solidFill>
                <a:schemeClr val="accent4">
                  <a:lumMod val="75000"/>
                </a:schemeClr>
              </a:solidFill>
            </a:endParaRPr>
          </a:p>
          <a:p>
            <a:pPr lvl="2"/>
            <a:r>
              <a:rPr lang="en-US" sz="2000" dirty="0">
                <a:solidFill>
                  <a:schemeClr val="accent4">
                    <a:lumMod val="75000"/>
                  </a:schemeClr>
                </a:solidFill>
                <a:hlinkClick r:id="rId2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</a:t>
            </a:r>
            <a:endParaRPr lang="en-US" sz="2000" dirty="0">
              <a:solidFill>
                <a:schemeClr val="accent4">
                  <a:lumMod val="75000"/>
                </a:schemeClr>
              </a:solidFill>
            </a:endParaRPr>
          </a:p>
          <a:p>
            <a:pPr marL="548640" lvl="2" indent="0">
              <a:buNone/>
            </a:pPr>
            <a:endParaRPr lang="en-US" sz="2000" dirty="0">
              <a:solidFill>
                <a:schemeClr val="accent4">
                  <a:lumMod val="75000"/>
                </a:schemeClr>
              </a:solidFill>
            </a:endParaRPr>
          </a:p>
          <a:p>
            <a:pPr lvl="1"/>
            <a:endParaRPr lang="en-US" sz="2000" dirty="0">
              <a:solidFill>
                <a:schemeClr val="accent3">
                  <a:lumMod val="50000"/>
                </a:schemeClr>
              </a:solidFill>
            </a:endParaRPr>
          </a:p>
          <a:p>
            <a:pPr lvl="1"/>
            <a:endParaRPr lang="en-US" sz="2000" dirty="0"/>
          </a:p>
          <a:p>
            <a:pPr marL="274320" lvl="1" indent="0">
              <a:buFont typeface="Garamond" pitchFamily="18" charset="0"/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184680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E03C2E2-5D30-4348-9ED8-E017A642E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 &amp; Research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4B8616-4431-4F6E-B76F-231D13ED616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727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0A55A-FF6A-4094-B426-23C302D03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South Dakota Library Databases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3CAA4-B09B-40EC-87D2-50AE09822D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Free to teachers and students subscribing to SD Library Services</a:t>
            </a:r>
          </a:p>
          <a:p>
            <a:pPr lvl="1"/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Specialized to particular subjects or areas of study</a:t>
            </a:r>
          </a:p>
          <a:p>
            <a:pPr lvl="1"/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Same databases that students will use in college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04991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998</Words>
  <Application>Microsoft Office PowerPoint</Application>
  <PresentationFormat>Widescreen</PresentationFormat>
  <Paragraphs>243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7" baseType="lpstr">
      <vt:lpstr>Arial</vt:lpstr>
      <vt:lpstr>Garamond</vt:lpstr>
      <vt:lpstr>Savon</vt:lpstr>
      <vt:lpstr>2019 TIE In-Depth: ELA Tools</vt:lpstr>
      <vt:lpstr>Digital Tools for Reading &amp; Writing</vt:lpstr>
      <vt:lpstr>Why, hello!</vt:lpstr>
      <vt:lpstr>Before we get started….</vt:lpstr>
      <vt:lpstr>Let’s Take a Look at the Results</vt:lpstr>
      <vt:lpstr>Today’s Agenda</vt:lpstr>
      <vt:lpstr>Today’s Tools</vt:lpstr>
      <vt:lpstr>Content &amp; Research</vt:lpstr>
      <vt:lpstr>South Dakota Library Databases</vt:lpstr>
      <vt:lpstr>SIRS Issues Researcher</vt:lpstr>
      <vt:lpstr>CommonLit</vt:lpstr>
      <vt:lpstr>Project Gutenberg</vt:lpstr>
      <vt:lpstr>MIT Shakespeare Resource</vt:lpstr>
      <vt:lpstr>Folger Shakespeare Library</vt:lpstr>
      <vt:lpstr>LibriVox</vt:lpstr>
      <vt:lpstr>Study &amp; Assessment</vt:lpstr>
      <vt:lpstr>Kahoot</vt:lpstr>
      <vt:lpstr>Quizlet</vt:lpstr>
      <vt:lpstr>Socrative</vt:lpstr>
      <vt:lpstr>Vocabulary.com</vt:lpstr>
      <vt:lpstr>Flipgrid</vt:lpstr>
      <vt:lpstr>Poll Everywhere</vt:lpstr>
      <vt:lpstr>No Red Ink: Grammar &amp; Usage</vt:lpstr>
      <vt:lpstr>No Red Ink: Writing</vt:lpstr>
      <vt:lpstr>Creation &amp; Collaboration</vt:lpstr>
      <vt:lpstr>Weebly</vt:lpstr>
      <vt:lpstr>Blogger</vt:lpstr>
      <vt:lpstr>Google Slides</vt:lpstr>
      <vt:lpstr>Prezi</vt:lpstr>
      <vt:lpstr>Google Drawing</vt:lpstr>
      <vt:lpstr>Venngage</vt:lpstr>
      <vt:lpstr>Google Docs</vt:lpstr>
      <vt:lpstr>Questions?  </vt:lpstr>
      <vt:lpstr>Thank you!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 TIE In-Depth: ELA Tools</dc:title>
  <dc:creator>Rudebusch, Adam</dc:creator>
  <cp:lastModifiedBy>Rudebusch, Adam</cp:lastModifiedBy>
  <cp:revision>4</cp:revision>
  <dcterms:created xsi:type="dcterms:W3CDTF">2020-08-05T15:45:31Z</dcterms:created>
  <dcterms:modified xsi:type="dcterms:W3CDTF">2020-08-05T20:27:10Z</dcterms:modified>
</cp:coreProperties>
</file>